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71" r:id="rId4"/>
    <p:sldId id="267" r:id="rId5"/>
    <p:sldId id="281" r:id="rId6"/>
    <p:sldId id="268" r:id="rId7"/>
    <p:sldId id="261" r:id="rId8"/>
    <p:sldId id="265" r:id="rId9"/>
    <p:sldId id="270" r:id="rId10"/>
    <p:sldId id="280" r:id="rId11"/>
    <p:sldId id="264" r:id="rId12"/>
    <p:sldId id="286" r:id="rId13"/>
    <p:sldId id="290" r:id="rId14"/>
    <p:sldId id="291" r:id="rId15"/>
    <p:sldId id="292" r:id="rId16"/>
    <p:sldId id="288" r:id="rId17"/>
    <p:sldId id="287" r:id="rId18"/>
    <p:sldId id="293" r:id="rId19"/>
    <p:sldId id="294" r:id="rId20"/>
    <p:sldId id="295" r:id="rId21"/>
    <p:sldId id="289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B505-AFC5-4BBD-BE91-862394B496BB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AFF86-1B90-4541-A09C-7CCE8E7BC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AFF86-1B90-4541-A09C-7CCE8E7BCD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pisa-2018" TargetMode="External"/><Relationship Id="rId3" Type="http://schemas.openxmlformats.org/officeDocument/2006/relationships/hyperlink" Target="https://fioco.ru/pisa-2003" TargetMode="External"/><Relationship Id="rId7" Type="http://schemas.openxmlformats.org/officeDocument/2006/relationships/hyperlink" Target="https://fioco.ru/pisa-2015" TargetMode="External"/><Relationship Id="rId2" Type="http://schemas.openxmlformats.org/officeDocument/2006/relationships/hyperlink" Target="https://fioco.ru/pisa-200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oco.ru/PISA-2012" TargetMode="External"/><Relationship Id="rId5" Type="http://schemas.openxmlformats.org/officeDocument/2006/relationships/hyperlink" Target="https://fioco.ru/pisa-2009" TargetMode="External"/><Relationship Id="rId4" Type="http://schemas.openxmlformats.org/officeDocument/2006/relationships/hyperlink" Target="https://fioco.ru/pisa-2006" TargetMode="Externa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fg.resh.edu.ru/&amp;sa=D&amp;source=editors&amp;ust=1637828813347000&amp;usg=AOvVaw18s5_8d6vJvCVKhGelug0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fg.resh.edu.ru/&amp;sa=D&amp;source=editors&amp;ust=1637828813347000&amp;usg=AOvVaw18s5_8d6vJvCVKhGelug00" TargetMode="External"/><Relationship Id="rId2" Type="http://schemas.openxmlformats.org/officeDocument/2006/relationships/hyperlink" Target="https://www.google.com/url?q=http://skiv.instrao.ru/&amp;sa=D&amp;source=editors&amp;ust=1637828813347000&amp;usg=AOvVaw0IjMNgIbwtDHyb1SEWkeK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nfin.gov.ru/ru/om/fingram/directions/programs/books/" TargetMode="External"/><Relationship Id="rId5" Type="http://schemas.openxmlformats.org/officeDocument/2006/relationships/hyperlink" Target="https://www.google.com/url?q=https://fipi.ru/&amp;sa=D&amp;source=editors&amp;ust=1637828813348000&amp;usg=AOvVaw0gDyaUWFrpZLj-s6AFtHYD" TargetMode="External"/><Relationship Id="rId4" Type="http://schemas.openxmlformats.org/officeDocument/2006/relationships/hyperlink" Target="https://www.google.com/url?q=https://fioco.ru/ru/osoko/msi/&amp;sa=D&amp;source=editors&amp;ust=1637828813347000&amp;usg=AOvVaw2cnSGaKww0dTQ515QYAcE_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356992"/>
            <a:ext cx="3031380" cy="255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5476" y="93692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«Формирование и оценивание функциональной грамотности обучающихся МБОУ СОШ №1 р. п. Переяславка».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14764"/>
            <a:ext cx="8171612" cy="424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185863"/>
            <a:ext cx="82867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2089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иклы исследования PISA: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2"/>
              </a:rPr>
              <a:t>2000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3"/>
              </a:rPr>
              <a:t>2003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4"/>
              </a:rPr>
              <a:t>2006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5"/>
              </a:rPr>
              <a:t>2009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6"/>
              </a:rPr>
              <a:t>2012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7"/>
              </a:rPr>
              <a:t>2015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x-none" sz="2000" u="sng" smtClean="0">
                <a:latin typeface="Times New Roman" pitchFamily="18" charset="0"/>
                <a:cs typeface="Times New Roman" pitchFamily="18" charset="0"/>
                <a:hlinkClick r:id="rId8"/>
              </a:rPr>
              <a:t>2018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стран-участниц в исследовании PISA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7544" y="4077072"/>
            <a:ext cx="6120680" cy="24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340768"/>
          <a:ext cx="6095999" cy="2377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2"/>
                        </a:rPr>
                        <a:t>PISA-2000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3"/>
                        </a:rPr>
                        <a:t>PISA-2003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4"/>
                        </a:rPr>
                        <a:t>PISA-2006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5"/>
                        </a:rPr>
                        <a:t>PISA-2009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6"/>
                        </a:rPr>
                        <a:t>PISA-2012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hlinkClick r:id="rId7"/>
                        </a:rPr>
                        <a:t>PISA-2015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hlinkClick r:id="rId8"/>
                        </a:rPr>
                        <a:t> PISA-2018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32 страны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 стран мира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57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65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 стран мира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70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79 стран мира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ПИСЬМО МИНПРОСВЕЩЕНИЯ РОССИИ ОТ 15.09.2021 №АЗ- 581/03 «О организации работы по повышению качества образования в субъектах РФ»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805264"/>
            <a:ext cx="7787208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26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Приказ №344 от 15.09.2021 УО «Об организации работы по внедрению функциональной грамотности» </a:t>
            </a:r>
          </a:p>
          <a:p>
            <a:pPr marL="0" indent="0">
              <a:buNone/>
            </a:pPr>
            <a:r>
              <a:rPr lang="ru-RU" dirty="0" smtClean="0"/>
              <a:t>Приказ № </a:t>
            </a:r>
            <a:r>
              <a:rPr lang="ru-RU" dirty="0" smtClean="0"/>
              <a:t>156 от </a:t>
            </a:r>
            <a:r>
              <a:rPr lang="ru-RU" dirty="0" smtClean="0"/>
              <a:t>19.10.21 ОО «О прохождении курсовой подготовки по функциональной грамотности»</a:t>
            </a:r>
          </a:p>
          <a:p>
            <a:pPr marL="0" indent="0">
              <a:buNone/>
            </a:pPr>
            <a:r>
              <a:rPr lang="ru-RU" dirty="0"/>
              <a:t>Приказ №433 от 12.11.2021г. </a:t>
            </a:r>
            <a:r>
              <a:rPr lang="ru-RU" dirty="0" smtClean="0"/>
              <a:t>УО «О внесении изменений и дополнений в приказ Управления образования от 15.09.2021г.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Приказ №197 от 18.11.2021 г. ОО «О организации работы по повышению функциональной грамотности у обучающихся </a:t>
            </a:r>
            <a:r>
              <a:rPr lang="ru-RU" dirty="0"/>
              <a:t>в  </a:t>
            </a:r>
            <a:r>
              <a:rPr lang="ru-RU" dirty="0" smtClean="0"/>
              <a:t>МБОУ </a:t>
            </a:r>
            <a:r>
              <a:rPr lang="ru-RU" dirty="0" smtClean="0"/>
              <a:t>СОШ№1 р. п. Переяславка»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02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51845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1. Создана школьная команда по формированию и оценке функциональной грамотности обучающихся:</a:t>
            </a:r>
          </a:p>
          <a:p>
            <a:pPr lvl="0"/>
            <a:r>
              <a:rPr lang="ru-RU" dirty="0"/>
              <a:t>Руководитель группы: Федосова Оксана Павловна, заместитель директора по УВР;</a:t>
            </a:r>
          </a:p>
          <a:p>
            <a:pPr lvl="0"/>
            <a:r>
              <a:rPr lang="ru-RU" dirty="0"/>
              <a:t>Математическая грамотность: Абросимова Светлана Александровна, учитель математики, руководитель ШМО учителей математики;</a:t>
            </a:r>
          </a:p>
          <a:p>
            <a:pPr lvl="0"/>
            <a:r>
              <a:rPr lang="ru-RU" dirty="0"/>
              <a:t>Читательская грамотность: </a:t>
            </a:r>
            <a:r>
              <a:rPr lang="ru-RU" dirty="0" err="1"/>
              <a:t>Кочмарик</a:t>
            </a:r>
            <a:r>
              <a:rPr lang="ru-RU" dirty="0"/>
              <a:t> Алена Александровна, учитель русского языка и литературы;</a:t>
            </a:r>
          </a:p>
          <a:p>
            <a:pPr lvl="0"/>
            <a:r>
              <a:rPr lang="ru-RU" dirty="0"/>
              <a:t>Естественнонаучная грамотность: </a:t>
            </a:r>
            <a:r>
              <a:rPr lang="ru-RU" dirty="0" err="1"/>
              <a:t>Шатохина</a:t>
            </a:r>
            <a:r>
              <a:rPr lang="ru-RU" dirty="0"/>
              <a:t> Ирина Ивановна, учитель физики;</a:t>
            </a:r>
          </a:p>
          <a:p>
            <a:pPr lvl="0"/>
            <a:r>
              <a:rPr lang="ru-RU" dirty="0"/>
              <a:t>Финансовая грамотность: Волкова Регина Альбертовна, заместитель директора по информатизации, учитель информатики;</a:t>
            </a:r>
          </a:p>
          <a:p>
            <a:pPr lvl="0"/>
            <a:r>
              <a:rPr lang="ru-RU" dirty="0"/>
              <a:t>Креативное мышление: Дуда Виктория Константиновна, учитель английского языка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Глобальные компетенции: Маслова Вера Федоровна, учитель технологии, руководитель ШМО классных руководителей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20542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Курсовая подготовка 8-9 классы</a:t>
            </a:r>
          </a:p>
          <a:p>
            <a:pPr marL="0" indent="0">
              <a:buNone/>
            </a:pPr>
            <a:r>
              <a:rPr lang="ru-RU" dirty="0" smtClean="0"/>
              <a:t>Не прошли курсы по функциональной грамотности(</a:t>
            </a:r>
            <a:r>
              <a:rPr lang="ru-RU" dirty="0" err="1" smtClean="0"/>
              <a:t>Слободчиков</a:t>
            </a:r>
            <a:r>
              <a:rPr lang="ru-RU" dirty="0" smtClean="0"/>
              <a:t> А.В., Иваненко А.В.)</a:t>
            </a:r>
          </a:p>
          <a:p>
            <a:pPr marL="0" indent="0">
              <a:buNone/>
            </a:pPr>
            <a:r>
              <a:rPr lang="ru-RU" dirty="0" smtClean="0"/>
              <a:t>Курсовая подготовка для все педагогов школы до 30.04.2021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537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100%- педагоги используют задания на </a:t>
            </a:r>
            <a:br>
              <a:rPr lang="ru-RU" sz="3600" dirty="0" smtClean="0"/>
            </a:br>
            <a:r>
              <a:rPr lang="ru-RU" sz="3600" dirty="0" smtClean="0"/>
              <a:t>контрольной платформе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РЭШ</a:t>
            </a:r>
            <a:r>
              <a:rPr lang="ru-RU" dirty="0"/>
              <a:t> </a:t>
            </a:r>
            <a:r>
              <a:rPr lang="ru-RU" u="sng" dirty="0">
                <a:hlinkClick r:id="rId2"/>
              </a:rPr>
              <a:t>https://fg.resh.edu.ru</a:t>
            </a:r>
            <a:r>
              <a:rPr lang="ru-RU" u="sng" dirty="0" smtClean="0">
                <a:hlinkClick r:id="rId2"/>
              </a:rPr>
              <a:t>/</a:t>
            </a:r>
            <a:r>
              <a:rPr lang="ru-RU" u="sng" dirty="0" smtClean="0"/>
              <a:t> (еженедельный мониторинг)</a:t>
            </a:r>
          </a:p>
          <a:p>
            <a:pPr lvl="0"/>
            <a:r>
              <a:rPr lang="ru-RU" dirty="0" smtClean="0"/>
              <a:t>Еженедельные краевые совещания (творческая группа)</a:t>
            </a:r>
          </a:p>
          <a:p>
            <a:pPr lvl="0"/>
            <a:endParaRPr lang="ru-RU" u="sng" dirty="0" smtClean="0"/>
          </a:p>
          <a:p>
            <a:pPr marL="0" lv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54561"/>
              </p:ext>
            </p:extLst>
          </p:nvPr>
        </p:nvGraphicFramePr>
        <p:xfrm>
          <a:off x="179512" y="3892295"/>
          <a:ext cx="8229600" cy="2958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8411"/>
                <a:gridCol w="1671189"/>
              </a:tblGrid>
              <a:tr h="84419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Мониторинг использования педагогами МБОУ СОШ №1 </a:t>
                      </a:r>
                      <a:r>
                        <a:rPr lang="ru-RU" sz="1000" u="none" strike="noStrike" dirty="0" err="1">
                          <a:effectLst/>
                        </a:rPr>
                        <a:t>р.п</a:t>
                      </a:r>
                      <a:r>
                        <a:rPr lang="ru-RU" sz="1000" u="none" strike="noStrike" dirty="0">
                          <a:effectLst/>
                        </a:rPr>
                        <a:t>. Переяславка электронного ресурса заданий по функциональной грамотности https://fg.resh.edu.ru/ по состоянию на 14.12.21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9" marR="5209" marT="520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вопрос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9" marR="5209" marT="52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ответ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9" marR="5209" marT="5209" marB="0" anchor="ctr"/>
                </a:tc>
              </a:tr>
              <a:tr h="236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1. Количество учителей 8 - 9 классов в школе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9" marR="5209" marT="5209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9" marR="5209" marT="5209" marB="0" anchor="b"/>
                </a:tc>
              </a:tr>
              <a:tr h="456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2. Количество педагогов, зарегистрированных на электронном ресурсе заданий по функциональной грамотности https://fg.resh.edu.ru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9" marR="5209" marT="5209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9" marR="5209" marT="5209" marB="0" anchor="b"/>
                </a:tc>
              </a:tr>
              <a:tr h="464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3. Количество учителей, создавших задания по функциональной грамотности на электронном ресурсе https://fg.resh.edu.ru/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9" marR="5209" marT="5209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9" marR="5209" marT="5209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4. Количество заданий, созданных учителями на электронном ресурсе  https://fg.resh.edu.ru/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9" marR="5209" marT="5209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9" marR="5209" marT="5209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5. Количество заданий, выполненных учащимися на электронном ресурсе https://fg.resh.edu.ru/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9" marR="5209" marT="5209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9" marR="5209" marT="5209" marB="0" anchor="b"/>
                </a:tc>
              </a:tr>
              <a:tr h="236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6. Количество заданий, выполненнных обучающимися и проверенных педагогами https://fg.resh.edu.ru/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09" marR="5209" marT="5209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09" marR="5209" marT="520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2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Разработаны платформы с открытыми банками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Институт стратегии развития образования РАО </a:t>
            </a:r>
            <a:r>
              <a:rPr lang="ru-RU" u="sng" dirty="0">
                <a:hlinkClick r:id="rId2"/>
              </a:rPr>
              <a:t>http://skiv.instrao.ru/</a:t>
            </a:r>
            <a:endParaRPr lang="ru-RU" dirty="0"/>
          </a:p>
          <a:p>
            <a:pPr lvl="0"/>
            <a:r>
              <a:rPr lang="ru-RU" dirty="0"/>
              <a:t>РЭШ </a:t>
            </a:r>
            <a:r>
              <a:rPr lang="ru-RU" u="sng" dirty="0">
                <a:hlinkClick r:id="rId3"/>
              </a:rPr>
              <a:t>https://fg.resh.edu.ru/</a:t>
            </a:r>
            <a:endParaRPr lang="ru-RU" dirty="0"/>
          </a:p>
          <a:p>
            <a:pPr lvl="0"/>
            <a:r>
              <a:rPr lang="ru-RU" dirty="0"/>
              <a:t>Федеральный институт оценки качества образования </a:t>
            </a:r>
            <a:r>
              <a:rPr lang="ru-RU" u="sng" dirty="0">
                <a:hlinkClick r:id="rId4"/>
              </a:rPr>
              <a:t>https://fioco.ru/ru/osoko/msi/</a:t>
            </a:r>
            <a:endParaRPr lang="ru-RU" dirty="0"/>
          </a:p>
          <a:p>
            <a:pPr lvl="0"/>
            <a:r>
              <a:rPr lang="ru-RU" dirty="0"/>
              <a:t>ФИПИ </a:t>
            </a:r>
            <a:r>
              <a:rPr lang="ru-RU" u="sng" dirty="0">
                <a:hlinkClick r:id="rId5"/>
              </a:rPr>
              <a:t>https://fipi.ru/</a:t>
            </a:r>
            <a:endParaRPr lang="ru-RU" dirty="0"/>
          </a:p>
          <a:p>
            <a:pPr lvl="0"/>
            <a:r>
              <a:rPr lang="ru-RU" dirty="0"/>
              <a:t>Сборники эталонных заданий издательства "Просвещение"</a:t>
            </a:r>
          </a:p>
          <a:p>
            <a:pPr lvl="0"/>
            <a:r>
              <a:rPr lang="ru-RU" u="sng" dirty="0">
                <a:hlinkClick r:id="rId6"/>
              </a:rPr>
              <a:t>https://minfin.gov.ru/ru/om/fingram/directions/programs/books/</a:t>
            </a:r>
            <a:r>
              <a:rPr lang="ru-RU" dirty="0"/>
              <a:t> (финансовая грамотность)</a:t>
            </a:r>
          </a:p>
        </p:txBody>
      </p:sp>
    </p:spTree>
    <p:extLst>
      <p:ext uri="{BB962C8B-B14F-4D97-AF65-F5344CB8AC3E}">
        <p14:creationId xmlns:p14="http://schemas.microsoft.com/office/powerpoint/2010/main" val="14156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</a:t>
            </a:r>
            <a:r>
              <a:rPr lang="en-US" dirty="0" smtClean="0"/>
              <a:t>PISA-</a:t>
            </a:r>
            <a:r>
              <a:rPr lang="ru-RU" dirty="0" smtClean="0"/>
              <a:t>заданиям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Откажись от изначальных установок:</a:t>
            </a:r>
          </a:p>
          <a:p>
            <a:pPr marL="514350" indent="-514350">
              <a:buAutoNum type="arabicPeriod"/>
            </a:pPr>
            <a:r>
              <a:rPr lang="ru-RU" dirty="0" smtClean="0"/>
              <a:t>«Я всегда так делаю», «Ничего нового не вижу», «Всегда использую подобные задания на своих уроках», «В наших учебниках все есть»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Необходимы и желание самим опробовать форматы конструирования  </a:t>
            </a:r>
            <a:r>
              <a:rPr lang="en-US" dirty="0" smtClean="0"/>
              <a:t>PISA- </a:t>
            </a:r>
            <a:r>
              <a:rPr lang="ru-RU" dirty="0" smtClean="0"/>
              <a:t>заданий, и готовность испытать себя в стихии ученичества, ошибаться, рефлексировать, искать варианты, размышлять над рекомендациями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54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Общим признаком всех грамотностей является их опора на текст.</a:t>
            </a:r>
          </a:p>
          <a:p>
            <a:r>
              <a:rPr lang="ru-RU" dirty="0" smtClean="0"/>
              <a:t>4. Комплексность как требование к структуре любого задания по ФГ. Оно состоит из нескольких разных текстов.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Проблемность</a:t>
            </a:r>
            <a:r>
              <a:rPr lang="ru-RU" dirty="0" smtClean="0"/>
              <a:t>. В каждом из заданий поднимается определенная проблема, выходящая за грани учебного предмета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71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Функциональная</a:t>
            </a:r>
            <a:r>
              <a:rPr lang="ru-RU" sz="2800" dirty="0" smtClean="0"/>
              <a:t> </a:t>
            </a:r>
            <a:r>
              <a:rPr lang="ru-RU" sz="2800" b="1" dirty="0" smtClean="0"/>
              <a:t>грамотность</a:t>
            </a:r>
            <a:r>
              <a:rPr lang="ru-RU" sz="2800" dirty="0" smtClean="0"/>
              <a:t> 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</a:t>
            </a:r>
            <a:r>
              <a:rPr lang="en-US" dirty="0" smtClean="0"/>
              <a:t>PISA- </a:t>
            </a:r>
            <a:r>
              <a:rPr lang="ru-RU" dirty="0" smtClean="0"/>
              <a:t>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Преодолеть </a:t>
            </a:r>
            <a:r>
              <a:rPr lang="ru-RU" dirty="0" err="1" smtClean="0"/>
              <a:t>предметоцентризм</a:t>
            </a:r>
            <a:r>
              <a:rPr lang="ru-RU" dirty="0" smtClean="0"/>
              <a:t>, связать  школу с жизнью, проверить способности школьников использовать результаты общего образования в самых разнообразных ситуациях повседневности, общественной жизни, будущей профессиональной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9397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из целевых установок </a:t>
            </a:r>
            <a:r>
              <a:rPr lang="en-US" dirty="0" smtClean="0"/>
              <a:t>PISA </a:t>
            </a:r>
            <a:r>
              <a:rPr lang="ru-RU" dirty="0" smtClean="0"/>
              <a:t>Вы поддерживаете? Есть у Вас свой взгляд на</a:t>
            </a:r>
            <a:r>
              <a:rPr lang="en-US" dirty="0"/>
              <a:t> </a:t>
            </a:r>
            <a:r>
              <a:rPr lang="en-US" dirty="0" smtClean="0"/>
              <a:t>PISA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А)- это практика вхождения России в ТОП-10  лучших в мире систем образования;</a:t>
            </a:r>
          </a:p>
          <a:p>
            <a:r>
              <a:rPr lang="ru-RU" dirty="0" smtClean="0"/>
              <a:t>Б)-это инструмент для систематического мониторинга системы общего образования и принятия своевременных мер</a:t>
            </a:r>
          </a:p>
          <a:p>
            <a:r>
              <a:rPr lang="ru-RU" dirty="0" smtClean="0"/>
              <a:t>В)- это дополнительная к ЕГЭ и ВПР форма итоговой аттестации учащихся;</a:t>
            </a:r>
          </a:p>
          <a:p>
            <a:r>
              <a:rPr lang="ru-RU" dirty="0" smtClean="0"/>
              <a:t>Г)- это современное направление в развитии компетенций педагогов в сфере оценке качества образования;</a:t>
            </a:r>
          </a:p>
          <a:p>
            <a:r>
              <a:rPr lang="ru-RU" dirty="0" smtClean="0"/>
              <a:t>Д)_________________________________________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2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6436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Приказ Федеральной службы по надзору в сфере образования и науки, Министерства просвещения РФ от 06.05.2019 года №590/219 </a:t>
            </a:r>
            <a:r>
              <a:rPr lang="ru-RU" sz="1600" dirty="0"/>
              <a:t>«</a:t>
            </a:r>
            <a:r>
              <a:rPr lang="ru-RU" sz="1600" dirty="0" smtClean="0"/>
              <a:t>Об утверждении методологии и критериев  оценки качества общего образования в общеобразовательных организациях на основе практики международных  исследований качества подготовки обучающихся».   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764704"/>
            <a:ext cx="8280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Тестирование PIRLS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Progress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Literacy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направлено на то, чтобы оценить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качество чтения и понимания текста у ребят начальной школы.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Показывает различия в национальных системах образования.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Исследование PIRLS проводится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 в пять лет,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проходило уже 5 раз раза: в 2001, 2006, 2011, 2016, 2021 …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188640"/>
            <a:ext cx="1393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PIRLS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852936"/>
            <a:ext cx="792088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764704"/>
            <a:ext cx="69913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8280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Тестирование TIMSS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Trends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нацелено на проверку качества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математического и естественнонаучного образования учеников четвёртых и восьмых классов.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Помимо мониторинга качества знаний TIMSS призвано ещё и выявить различия в национальных системах образования разных стран.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 для 4 класса: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0"/>
            <a:ext cx="146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TIMSS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2204864"/>
            <a:ext cx="393049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404664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Международная программа по оценке качества обучения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проводится раз в 3 года,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начиная с 2000 г., и проходит под патронажем Организации экономического сотрудничества и развития. Цель этого масштабного тестирования — провести оценку грамотности 15-летних школьников в разных видах учебной деятельности: естественнонаучной, математической, компьютерной и читательской. Дополнительной областью оценивания в цикле исследования 2012 года стало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решение задач», в цикле 2015 года – «совместное решение задач», в цикле 2018 года – «глобальная компетентность». Ряд стран, в том числе Россия, также принимают участие в дополнительной опции – оценивание финансовой грамотности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8208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каждом новом цикле исследования вводятся новые направления: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PISA-2012 – финансовая грамотность 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PISA-2015 – решение проблем;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PISA-2018 – глобальные компетенции.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исследование PISA включены задания разного типа. Почти половину из них составляют вопросы, предполагающие свободные ответы. А есть вопросы с определённым, нерасширяемым списком ответов. Это значит, что ученик должен выдать самостоятельный ответ, который будет ограничен конкретными словами или числами. Почти треть всех заданий в тесте составляют вопросы с готовыми вариантами ответов.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268760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2015 году появились в PISA и задания для коллективного выполнения —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коллаборативные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таких задачах предусмотрено совместное решение проблем. В качестве партнёров выступают виртуальные помощники, с которыми можно обсуждать, анализировать и решать заданную проблему: что-то организовать, создать, придумать, переделать или наладить. Такие задания показывают, как ученик взаимодействует с партнёром, как распределяет обязанности, и умеет ли договариваться.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1055</Words>
  <Application>Microsoft Office PowerPoint</Application>
  <PresentationFormat>Экран (4:3)</PresentationFormat>
  <Paragraphs>99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ПИСЬМО МИНПРОСВЕЩЕНИЯ РОССИИ ОТ 15.09.2021 №АЗ- 581/03 «О организации работы по повышению качества образования в субъектах РФ»  </vt:lpstr>
      <vt:lpstr>Нормативная документы</vt:lpstr>
      <vt:lpstr>Презентация PowerPoint</vt:lpstr>
      <vt:lpstr>Презентация PowerPoint</vt:lpstr>
      <vt:lpstr>100%- педагоги используют задания на  контрольной платформе</vt:lpstr>
      <vt:lpstr>Разработаны платформы с открытыми банками заданий</vt:lpstr>
      <vt:lpstr>Требования к PISA-заданиям</vt:lpstr>
      <vt:lpstr>Презентация PowerPoint</vt:lpstr>
      <vt:lpstr>Задача PISA- заданий</vt:lpstr>
      <vt:lpstr>Какую из целевых установок PISA Вы поддерживаете? Есть у Вас свой взгляд на PISA?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Ташенька Ташенька</dc:creator>
  <cp:lastModifiedBy>Александр Николаевич Юдин</cp:lastModifiedBy>
  <cp:revision>69</cp:revision>
  <dcterms:created xsi:type="dcterms:W3CDTF">2021-11-04T08:05:50Z</dcterms:created>
  <dcterms:modified xsi:type="dcterms:W3CDTF">2022-01-13T03:15:41Z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1074962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