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1" autoAdjust="0"/>
    <p:restoredTop sz="94660"/>
  </p:normalViewPr>
  <p:slideViewPr>
    <p:cSldViewPr>
      <p:cViewPr>
        <p:scale>
          <a:sx n="93" d="100"/>
          <a:sy n="93" d="100"/>
        </p:scale>
        <p:origin x="-2070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80537C-6F9D-412B-9E23-DD7EC0B0EA6F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0D3BD5-2C54-44D6-A056-23D087AF99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s.ru/altmosmvc/static/mesh/files/gigien.79274c867cd8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rBRX/46HNFoVE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rBRX/46HNFoVE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sia.gosuslugi.ru/registr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7110" r="9472" b="8897"/>
          <a:stretch/>
        </p:blipFill>
        <p:spPr bwMode="auto">
          <a:xfrm>
            <a:off x="-17447" y="185088"/>
            <a:ext cx="916144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9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Сервисы МЭШ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136904" cy="5904656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ru-RU" b="1" dirty="0" smtClean="0"/>
              <a:t>Интерактивные </a:t>
            </a:r>
            <a:r>
              <a:rPr lang="ru-RU" b="1" dirty="0"/>
              <a:t>панели</a:t>
            </a:r>
          </a:p>
          <a:p>
            <a:pPr marL="0" indent="0" fontAlgn="ctr">
              <a:buNone/>
            </a:pPr>
            <a:r>
              <a:rPr lang="ru-RU" dirty="0"/>
              <a:t>Вместо обычной меловой доски — </a:t>
            </a:r>
            <a:r>
              <a:rPr lang="ru-RU" dirty="0">
                <a:hlinkClick r:id="rId2"/>
              </a:rPr>
              <a:t>многофункциональная интерактивная панель</a:t>
            </a:r>
            <a:r>
              <a:rPr lang="ru-RU" dirty="0"/>
              <a:t> с сенсорным экраном: это и рабочая поверхность для записей, и кинозал для показа видео и фотоматериалов, и браузер для выхода в интернет, и большой экран для демонстрации цифровых материалов урока.</a:t>
            </a:r>
          </a:p>
          <a:p>
            <a:pPr fontAlgn="ctr"/>
            <a:r>
              <a:rPr lang="ru-RU" b="1" dirty="0"/>
              <a:t>Электронные учебники и тесты</a:t>
            </a:r>
          </a:p>
          <a:p>
            <a:pPr marL="0" indent="0" fontAlgn="ctr">
              <a:buNone/>
            </a:pPr>
            <a:r>
              <a:rPr lang="ru-RU" dirty="0"/>
              <a:t>Вместо набитых учебниками портфелей — цифровые материалы. Вместо проверочных работ на листочках — интерактивные тесты. Вместо плакатов на стенах и распечатанных картинок в руках учителя — мультимедийные сценарии уроков.</a:t>
            </a:r>
          </a:p>
          <a:p>
            <a:pPr fontAlgn="ctr"/>
            <a:r>
              <a:rPr lang="ru-RU" b="1" dirty="0"/>
              <a:t>Интерактивные сценарии уроков</a:t>
            </a:r>
          </a:p>
          <a:p>
            <a:pPr marL="0" indent="0" fontAlgn="ctr">
              <a:buNone/>
            </a:pPr>
            <a:r>
              <a:rPr lang="ru-RU" dirty="0"/>
              <a:t>Вместо бумажных конспектов — база готовых сценариев уроков и библиотека учебных материалов, что делает подготовку урока легче и удобнее.</a:t>
            </a:r>
          </a:p>
          <a:p>
            <a:pPr fontAlgn="ctr"/>
            <a:r>
              <a:rPr lang="ru-RU" b="1" dirty="0"/>
              <a:t>Все, что нужно, всегда под рукой</a:t>
            </a:r>
          </a:p>
          <a:p>
            <a:pPr marL="0" indent="0" fontAlgn="ctr">
              <a:buNone/>
            </a:pPr>
            <a:r>
              <a:rPr lang="ru-RU" dirty="0"/>
              <a:t>Сервисы МЭШ мобильны и доступны онлайн — учителю, родителю и ребенку. Где бы вы ни находились — дома, в дороге, в отъезде — вы сможете воспользоваться любым из них.</a:t>
            </a:r>
          </a:p>
          <a:p>
            <a:pPr fontAlgn="ctr"/>
            <a:r>
              <a:rPr lang="ru-RU" b="1" dirty="0"/>
              <a:t>Электронный дневник и журнал</a:t>
            </a:r>
          </a:p>
          <a:p>
            <a:pPr marL="0" indent="0" fontAlgn="ctr">
              <a:buNone/>
            </a:pPr>
            <a:r>
              <a:rPr lang="ru-RU" dirty="0"/>
              <a:t>Вместо бумажных дневников — возможность узнавать об успехах ребенка онлайн с вашего гаджета. Электронный дневник — это оценки, домашнее задание, комментарии учителя и возможность предупредить, что ребенок не придет в школу.</a:t>
            </a:r>
          </a:p>
        </p:txBody>
      </p:sp>
    </p:spTree>
    <p:extLst>
      <p:ext uri="{BB962C8B-B14F-4D97-AF65-F5344CB8AC3E}">
        <p14:creationId xmlns:p14="http://schemas.microsoft.com/office/powerpoint/2010/main" val="424988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Как МЭШ помогает родителям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568952" cy="5949280"/>
          </a:xfrm>
        </p:spPr>
        <p:txBody>
          <a:bodyPr>
            <a:normAutofit fontScale="55000" lnSpcReduction="20000"/>
          </a:bodyPr>
          <a:lstStyle/>
          <a:p>
            <a:pPr fontAlgn="ctr"/>
            <a:r>
              <a:rPr lang="ru-RU" sz="3300" b="1" dirty="0" smtClean="0"/>
              <a:t>Проверяйте </a:t>
            </a:r>
            <a:r>
              <a:rPr lang="ru-RU" sz="3300" b="1" dirty="0"/>
              <a:t>оценки ребенка</a:t>
            </a:r>
          </a:p>
          <a:p>
            <a:pPr marL="0" indent="0" fontAlgn="ctr">
              <a:buNone/>
            </a:pPr>
            <a:r>
              <a:rPr lang="ru-RU" sz="2900" dirty="0"/>
              <a:t>«Электронный дневник» не просто покажет оценки, но и позволит вовремя заметить изменение успеваемости и понять, какие предметы требуют особого внимания.</a:t>
            </a:r>
          </a:p>
          <a:p>
            <a:pPr fontAlgn="ctr"/>
            <a:r>
              <a:rPr lang="ru-RU" sz="3300" b="1" dirty="0"/>
              <a:t>Смотрите домашние задания</a:t>
            </a:r>
          </a:p>
          <a:p>
            <a:pPr marL="0" indent="0" fontAlgn="ctr">
              <a:buNone/>
            </a:pPr>
            <a:r>
              <a:rPr lang="ru-RU" sz="2900" dirty="0"/>
              <a:t>Вы всегда будете в курсе, какую домашнюю работу нужно сделать. Учителя размещают задания в «Электронном дневнике», поэтому можно забыть знакомый всем родителям вопрос «Что задали?».</a:t>
            </a:r>
          </a:p>
          <a:p>
            <a:pPr fontAlgn="ctr"/>
            <a:r>
              <a:rPr lang="ru-RU" sz="3300" b="1" dirty="0"/>
              <a:t>Узнавайте расписание занятий</a:t>
            </a:r>
          </a:p>
          <a:p>
            <a:pPr marL="0" indent="0" fontAlgn="ctr">
              <a:buNone/>
            </a:pPr>
            <a:r>
              <a:rPr lang="ru-RU" sz="2900" dirty="0"/>
              <a:t>В «Электронном дневнике» всегда есть расписание всех занятий ребенка и комментарии к ним. Там же вы найдете информацию о любых изменениях.</a:t>
            </a:r>
          </a:p>
          <a:p>
            <a:pPr fontAlgn="ctr"/>
            <a:r>
              <a:rPr lang="ru-RU" sz="3300" b="1" dirty="0"/>
              <a:t>Получайте доступ к библиотеке</a:t>
            </a:r>
          </a:p>
          <a:p>
            <a:pPr marL="0" indent="0" fontAlgn="ctr">
              <a:buNone/>
            </a:pPr>
            <a:r>
              <a:rPr lang="ru-RU" sz="2900" dirty="0"/>
              <a:t>В Библиотеке МЭШ в открытом доступе размещено в открытом доступе более 769 тыс. аудио-, видео- и текстовых файлов, свыше 41 тыс. сценариев уроков, более 1 тыс. электронных учебных пособий и 348 учебников издательств, более 95 тыс. образовательных приложений, а также тесты и тестовые задания по предметам школьной программы</a:t>
            </a:r>
            <a:r>
              <a:rPr lang="ru-RU" sz="2900" dirty="0" smtClean="0"/>
              <a:t>.</a:t>
            </a:r>
            <a:endParaRPr lang="ru-RU" sz="2900" dirty="0"/>
          </a:p>
          <a:p>
            <a:pPr fontAlgn="ctr"/>
            <a:r>
              <a:rPr lang="ru-RU" sz="3300" b="1" dirty="0"/>
              <a:t>Контролируйте посещение школы </a:t>
            </a:r>
          </a:p>
          <a:p>
            <a:pPr marL="0" indent="0" fontAlgn="ctr">
              <a:buNone/>
            </a:pPr>
            <a:endParaRPr lang="ru-RU" sz="2900" dirty="0" smtClean="0"/>
          </a:p>
          <a:p>
            <a:pPr fontAlgn="ctr"/>
            <a:r>
              <a:rPr lang="ru-RU" sz="3300" b="1" dirty="0" smtClean="0"/>
              <a:t>Предупреждайте </a:t>
            </a:r>
            <a:r>
              <a:rPr lang="ru-RU" sz="3300" b="1" dirty="0"/>
              <a:t>об отсутствии ребенка</a:t>
            </a:r>
          </a:p>
          <a:p>
            <a:pPr marL="0" indent="0" fontAlgn="ctr">
              <a:buNone/>
            </a:pPr>
            <a:r>
              <a:rPr lang="ru-RU" sz="2900" dirty="0"/>
              <a:t>Вы можете отправить сообщение о предстоящем отсутствии ребенка учителю непосредственно в «Электронном дневнике», и в журнале автоматически </a:t>
            </a:r>
            <a:endParaRPr lang="ru-RU" sz="2900" dirty="0" smtClean="0"/>
          </a:p>
          <a:p>
            <a:pPr marL="0" indent="0" fontAlgn="ctr">
              <a:buNone/>
            </a:pPr>
            <a:r>
              <a:rPr lang="ru-RU" sz="2900" dirty="0" err="1" smtClean="0"/>
              <a:t>проставится</a:t>
            </a:r>
            <a:r>
              <a:rPr lang="ru-RU" sz="2900" dirty="0" smtClean="0"/>
              <a:t> </a:t>
            </a:r>
            <a:r>
              <a:rPr lang="ru-RU" sz="2900" dirty="0"/>
              <a:t>«н</a:t>
            </a:r>
            <a:r>
              <a:rPr lang="ru-RU" sz="2900" dirty="0" smtClean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28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t="20611" r="9760" b="11560"/>
          <a:stretch/>
        </p:blipFill>
        <p:spPr bwMode="auto">
          <a:xfrm>
            <a:off x="107504" y="332656"/>
            <a:ext cx="8772242" cy="45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23947" r="29184" b="13013"/>
          <a:stretch/>
        </p:blipFill>
        <p:spPr bwMode="auto">
          <a:xfrm>
            <a:off x="10552" y="476672"/>
            <a:ext cx="89054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03648" y="5877272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3"/>
              </a:rPr>
              <a:t>https://cloud.mail.ru/public/rBRX/46HNFoVEh</a:t>
            </a:r>
            <a:r>
              <a:rPr lang="ru-RU" sz="2000" b="1" dirty="0" smtClean="0"/>
              <a:t> - представление нового ресурса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230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Нормативные документы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060848"/>
            <a:ext cx="807524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Письмо Управления образования от 05.11.2020 №1-13/2780</a:t>
            </a:r>
          </a:p>
          <a:p>
            <a:r>
              <a:rPr lang="ru-RU" sz="3600" dirty="0" smtClean="0"/>
              <a:t>Письмо министерство образования и науки Хабаровского края от 30.09.2020 № 06.2-10-12614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7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6421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Для включения персональных данных в реестр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необходимо: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568952" cy="4536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Согласие на обработку персональных данных от обоих родителей;</a:t>
            </a:r>
          </a:p>
          <a:p>
            <a:r>
              <a:rPr lang="ru-RU" sz="3200" dirty="0" smtClean="0"/>
              <a:t>Согласие на обработку персональных данных детей от 14 лет;</a:t>
            </a:r>
          </a:p>
          <a:p>
            <a:r>
              <a:rPr lang="ru-RU" sz="3200" dirty="0" smtClean="0"/>
              <a:t>Наличие регистрации в Единой системе идентификации и аутентификации (ЕСИА)</a:t>
            </a:r>
            <a:r>
              <a:rPr lang="en-US" sz="3200" dirty="0" smtClean="0"/>
              <a:t>, </a:t>
            </a:r>
            <a:r>
              <a:rPr lang="ru-RU" sz="3200" dirty="0" smtClean="0"/>
              <a:t>которая предполагает использования данных </a:t>
            </a:r>
            <a:r>
              <a:rPr lang="en-US" sz="3200" dirty="0" smtClean="0"/>
              <a:t>gosuslugi.ru</a:t>
            </a:r>
            <a:r>
              <a:rPr lang="ru-RU" sz="32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165304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https://cloud.mail.ru/public/rBRX/46HNFoVEh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/>
              <a:t>- </a:t>
            </a:r>
            <a:r>
              <a:rPr lang="ru-RU" sz="1600" dirty="0" smtClean="0"/>
              <a:t>скачать заявления-согласия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83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Регистрация в ЕСИА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hlinkClick r:id="rId2"/>
              </a:rPr>
              <a:t>https://esia.gosuslugi.ru/registration/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/>
              <a:t> - регистрационная форма</a:t>
            </a:r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 </a:t>
            </a:r>
            <a:r>
              <a:rPr lang="ru-RU" sz="4000" b="1" dirty="0" smtClean="0"/>
              <a:t>МФЦ</a:t>
            </a:r>
          </a:p>
          <a:p>
            <a:endParaRPr lang="ru-RU" sz="4000" b="1" dirty="0"/>
          </a:p>
          <a:p>
            <a:r>
              <a:rPr lang="ru-RU" sz="4000" b="1" dirty="0" smtClean="0"/>
              <a:t>Система «Сбербанк онлайн»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809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101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Необходимые данные детей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 родителей: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640960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Ф.И.О.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Дата рождения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Дата приёма в образовательную организацию (</a:t>
            </a:r>
            <a:r>
              <a:rPr lang="ru-RU" sz="2800" b="1" dirty="0" smtClean="0"/>
              <a:t>для обучающегося)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Тип законного представителя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СНИЛС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Адрес электронной почты </a:t>
            </a:r>
            <a:r>
              <a:rPr lang="ru-RU" sz="2800" b="1" dirty="0" smtClean="0"/>
              <a:t>(указанный в </a:t>
            </a:r>
            <a:r>
              <a:rPr lang="ru-RU" sz="2800" b="1" dirty="0" err="1" smtClean="0"/>
              <a:t>Госуслугах</a:t>
            </a:r>
            <a:r>
              <a:rPr lang="ru-RU" sz="2800" b="1" dirty="0"/>
              <a:t>)</a:t>
            </a:r>
            <a:endParaRPr lang="ru-RU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u="sng" dirty="0" smtClean="0"/>
              <a:t>Номер телефона </a:t>
            </a:r>
            <a:r>
              <a:rPr lang="ru-RU" sz="2800" b="1" dirty="0" smtClean="0"/>
              <a:t>(указанный в </a:t>
            </a:r>
            <a:r>
              <a:rPr lang="ru-RU" sz="2800" b="1" dirty="0" err="1" smtClean="0"/>
              <a:t>Госуслугах</a:t>
            </a:r>
            <a:r>
              <a:rPr lang="ru-RU" sz="2800" b="1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50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Цель внедрения МЭШ: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529264" cy="5205192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Обеспечить равные условия доступа детей к качественному образованию вне зависимости от места их проживания;</a:t>
            </a:r>
          </a:p>
          <a:p>
            <a:r>
              <a:rPr lang="ru-RU" sz="3200" dirty="0" smtClean="0"/>
              <a:t>Усилить традиционную школу современными цифровыми технологиями с сохранением ведущей роли педагога в рамках традиционной классно-урочной системы обучения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192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705"/>
            <a:ext cx="807524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Основные компоненты МЭШ: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47260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!</a:t>
            </a:r>
            <a:r>
              <a:rPr lang="ru-RU" sz="2800" b="1" dirty="0" smtClean="0"/>
              <a:t> Не электронный журнал/дневник</a:t>
            </a:r>
          </a:p>
          <a:p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u="sng" dirty="0" smtClean="0"/>
              <a:t>платформа электронный материалов:</a:t>
            </a:r>
          </a:p>
          <a:p>
            <a:pPr>
              <a:buFontTx/>
              <a:buChar char="-"/>
            </a:pPr>
            <a:r>
              <a:rPr lang="ru-RU" sz="2000" dirty="0" smtClean="0"/>
              <a:t>Сценарии интерактивных уроков</a:t>
            </a:r>
          </a:p>
          <a:p>
            <a:pPr>
              <a:buFontTx/>
              <a:buChar char="-"/>
            </a:pPr>
            <a:r>
              <a:rPr lang="ru-RU" sz="2000" dirty="0" smtClean="0"/>
              <a:t>Тесты</a:t>
            </a:r>
          </a:p>
          <a:p>
            <a:pPr>
              <a:buFontTx/>
              <a:buChar char="-"/>
            </a:pPr>
            <a:r>
              <a:rPr lang="ru-RU" sz="2000" dirty="0" smtClean="0"/>
              <a:t>Тренажеры</a:t>
            </a:r>
          </a:p>
          <a:p>
            <a:pPr>
              <a:buFontTx/>
              <a:buChar char="-"/>
            </a:pPr>
            <a:r>
              <a:rPr lang="ru-RU" sz="2000" dirty="0" smtClean="0"/>
              <a:t>Учебные пособия</a:t>
            </a:r>
          </a:p>
          <a:p>
            <a:pPr>
              <a:buFontTx/>
              <a:buChar char="-"/>
            </a:pPr>
            <a:r>
              <a:rPr lang="ru-RU" sz="2000" dirty="0" smtClean="0"/>
              <a:t>Художественная литература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Можно назначать домашние задания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Выполнять домашние задания в электронном виде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Осуществлять автоматическую проверку самостоятельных</a:t>
            </a:r>
            <a:r>
              <a:rPr lang="ru-RU" sz="2000" dirty="0"/>
              <a:t>,</a:t>
            </a:r>
            <a:r>
              <a:rPr lang="ru-RU" sz="2000" dirty="0" smtClean="0"/>
              <a:t> проверочных и домашних заданий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156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ВАЖНО!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Все компоненты МЭШ доступны всем участникам образовательного процесса, зарегистрированным в системе, в полном объеме на бесплатной основе.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82749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123</TotalTime>
  <Words>251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Презентация PowerPoint</vt:lpstr>
      <vt:lpstr>Презентация PowerPoint</vt:lpstr>
      <vt:lpstr>Нормативные документы</vt:lpstr>
      <vt:lpstr>Для включения персональных данных в реестр  необходимо:</vt:lpstr>
      <vt:lpstr>Регистрация в ЕСИА</vt:lpstr>
      <vt:lpstr>Необходимые данные детей  и родителей:</vt:lpstr>
      <vt:lpstr>Цель внедрения МЭШ:</vt:lpstr>
      <vt:lpstr>Основные компоненты МЭШ:</vt:lpstr>
      <vt:lpstr>ВАЖНО! </vt:lpstr>
      <vt:lpstr>Сервисы МЭШ </vt:lpstr>
      <vt:lpstr>Как МЭШ помогает родителям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4545</cp:lastModifiedBy>
  <cp:revision>15</cp:revision>
  <dcterms:created xsi:type="dcterms:W3CDTF">2020-11-05T04:03:05Z</dcterms:created>
  <dcterms:modified xsi:type="dcterms:W3CDTF">2020-11-07T10:50:01Z</dcterms:modified>
</cp:coreProperties>
</file>