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9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1" r:id="rId3"/>
    <p:sldId id="263" r:id="rId4"/>
    <p:sldId id="264" r:id="rId5"/>
    <p:sldId id="312" r:id="rId6"/>
    <p:sldId id="314" r:id="rId7"/>
    <p:sldId id="315" r:id="rId8"/>
    <p:sldId id="316" r:id="rId9"/>
    <p:sldId id="320" r:id="rId10"/>
    <p:sldId id="317" r:id="rId11"/>
    <p:sldId id="318" r:id="rId12"/>
    <p:sldId id="319" r:id="rId13"/>
    <p:sldId id="326" r:id="rId14"/>
    <p:sldId id="321" r:id="rId15"/>
    <p:sldId id="322" r:id="rId16"/>
    <p:sldId id="325" r:id="rId17"/>
    <p:sldId id="289" r:id="rId18"/>
    <p:sldId id="324" r:id="rId19"/>
    <p:sldId id="313" r:id="rId20"/>
    <p:sldId id="327" r:id="rId21"/>
    <p:sldId id="328" r:id="rId22"/>
    <p:sldId id="309" r:id="rId23"/>
    <p:sldId id="323" r:id="rId24"/>
    <p:sldId id="273" r:id="rId25"/>
  </p:sldIdLst>
  <p:sldSz cx="9144000" cy="6858000" type="screen4x3"/>
  <p:notesSz cx="6858000" cy="9947275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2" autoAdjust="0"/>
    <p:restoredTop sz="94660"/>
  </p:normalViewPr>
  <p:slideViewPr>
    <p:cSldViewPr>
      <p:cViewPr varScale="1">
        <p:scale>
          <a:sx n="87" d="100"/>
          <a:sy n="87" d="100"/>
        </p:scale>
        <p:origin x="11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8CCA3-9EBC-43BE-829A-FFD1FE58C80E}" type="doc">
      <dgm:prSet loTypeId="urn:microsoft.com/office/officeart/2005/8/layout/vProcess5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307BBDC-9589-4DE1-B8E7-8654689C897F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200" kern="1200" dirty="0" smtClean="0">
              <a:solidFill>
                <a:schemeClr val="tx1"/>
              </a:solidFill>
              <a:latin typeface="Constantia" panose="02030602050306030303" pitchFamily="18" charset="0"/>
              <a:ea typeface="+mn-ea"/>
              <a:cs typeface="+mn-cs"/>
            </a:rPr>
            <a:t>Переход с уровня дошкольного образования на уровень начального  общего  образования </a:t>
          </a:r>
          <a:br>
            <a:rPr lang="ru-RU" sz="2200" kern="1200" dirty="0" smtClean="0">
              <a:solidFill>
                <a:schemeClr val="tx1"/>
              </a:solidFill>
              <a:latin typeface="Constantia" panose="02030602050306030303" pitchFamily="18" charset="0"/>
              <a:ea typeface="+mn-ea"/>
              <a:cs typeface="+mn-cs"/>
            </a:rPr>
          </a:br>
          <a:r>
            <a:rPr lang="ru-RU" sz="2200" kern="1200" dirty="0" smtClean="0">
              <a:solidFill>
                <a:schemeClr val="tx1"/>
              </a:solidFill>
              <a:latin typeface="Constantia" panose="02030602050306030303" pitchFamily="18" charset="0"/>
              <a:ea typeface="+mn-ea"/>
              <a:cs typeface="+mn-cs"/>
            </a:rPr>
            <a:t>(перед 1 классом)</a:t>
          </a:r>
          <a:endParaRPr lang="ru-RU" sz="2200" kern="1200" dirty="0">
            <a:solidFill>
              <a:schemeClr val="tx1"/>
            </a:solidFill>
            <a:latin typeface="Constantia" panose="02030602050306030303" pitchFamily="18" charset="0"/>
            <a:ea typeface="+mn-ea"/>
            <a:cs typeface="+mn-cs"/>
          </a:endParaRPr>
        </a:p>
      </dgm:t>
    </dgm:pt>
    <dgm:pt modelId="{0C7E5B38-8B9C-4AF2-85D3-75B0B63A4E5D}" type="parTrans" cxnId="{A3FA9622-832D-41E8-BDB9-B86462FA5636}">
      <dgm:prSet/>
      <dgm:spPr/>
      <dgm:t>
        <a:bodyPr/>
        <a:lstStyle/>
        <a:p>
          <a:endParaRPr lang="ru-RU"/>
        </a:p>
      </dgm:t>
    </dgm:pt>
    <dgm:pt modelId="{45DFF6F8-5A28-44C9-8E7F-1114AE5ADFD1}" type="sibTrans" cxnId="{A3FA9622-832D-41E8-BDB9-B86462FA5636}">
      <dgm:prSet/>
      <dgm:spPr>
        <a:noFill/>
        <a:ln w="38100"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73AC2B99-8559-49AE-B850-72D0A1EB34A0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200" kern="1200" dirty="0" smtClean="0">
              <a:solidFill>
                <a:schemeClr val="tx1"/>
              </a:solidFill>
              <a:latin typeface="Constantia" panose="02030602050306030303" pitchFamily="18" charset="0"/>
              <a:ea typeface="+mn-ea"/>
              <a:cs typeface="+mn-cs"/>
            </a:rPr>
            <a:t>Обязательный осмотр в 9 классе  для разработки рекомендаций, направленных на определение специальных условий прохождении ГИА. </a:t>
          </a:r>
          <a:endParaRPr lang="ru-RU" sz="2200" kern="1200" dirty="0">
            <a:solidFill>
              <a:schemeClr val="tx1"/>
            </a:solidFill>
            <a:latin typeface="Constantia" panose="02030602050306030303" pitchFamily="18" charset="0"/>
            <a:ea typeface="+mn-ea"/>
            <a:cs typeface="+mn-cs"/>
          </a:endParaRPr>
        </a:p>
      </dgm:t>
    </dgm:pt>
    <dgm:pt modelId="{BE78CA04-C85C-40D2-BE89-FDD3567C682C}" type="parTrans" cxnId="{7519575C-F5D7-4838-940E-9CAE2FE3C025}">
      <dgm:prSet/>
      <dgm:spPr/>
      <dgm:t>
        <a:bodyPr/>
        <a:lstStyle/>
        <a:p>
          <a:endParaRPr lang="ru-RU"/>
        </a:p>
      </dgm:t>
    </dgm:pt>
    <dgm:pt modelId="{20935465-EAE1-4394-A6F4-5EA07E2C1CE6}" type="sibTrans" cxnId="{7519575C-F5D7-4838-940E-9CAE2FE3C025}">
      <dgm:prSet/>
      <dgm:spPr/>
      <dgm:t>
        <a:bodyPr/>
        <a:lstStyle/>
        <a:p>
          <a:endParaRPr lang="ru-RU"/>
        </a:p>
      </dgm:t>
    </dgm:pt>
    <dgm:pt modelId="{1352464C-63FD-4AC9-B180-7FCC92F0494B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200" kern="1200" dirty="0" smtClean="0">
              <a:solidFill>
                <a:schemeClr val="tx1"/>
              </a:solidFill>
              <a:latin typeface="Constantia" panose="02030602050306030303" pitchFamily="18" charset="0"/>
              <a:ea typeface="+mn-ea"/>
              <a:cs typeface="+mn-cs"/>
            </a:rPr>
            <a:t>Переход с уровня начального общего образования на уровень основного  общего образования </a:t>
          </a:r>
          <a:br>
            <a:rPr lang="ru-RU" sz="2200" kern="1200" dirty="0" smtClean="0">
              <a:solidFill>
                <a:schemeClr val="tx1"/>
              </a:solidFill>
              <a:latin typeface="Constantia" panose="02030602050306030303" pitchFamily="18" charset="0"/>
              <a:ea typeface="+mn-ea"/>
              <a:cs typeface="+mn-cs"/>
            </a:rPr>
          </a:br>
          <a:r>
            <a:rPr lang="ru-RU" sz="2200" kern="1200" dirty="0" smtClean="0">
              <a:solidFill>
                <a:schemeClr val="tx1"/>
              </a:solidFill>
              <a:latin typeface="Constantia" panose="02030602050306030303" pitchFamily="18" charset="0"/>
              <a:ea typeface="+mn-ea"/>
              <a:cs typeface="+mn-cs"/>
            </a:rPr>
            <a:t>(перед 5 классом)</a:t>
          </a:r>
          <a:endParaRPr lang="ru-RU" sz="2200" kern="1200" dirty="0">
            <a:solidFill>
              <a:schemeClr val="tx1"/>
            </a:solidFill>
            <a:latin typeface="Constantia" panose="02030602050306030303" pitchFamily="18" charset="0"/>
            <a:ea typeface="+mn-ea"/>
            <a:cs typeface="+mn-cs"/>
          </a:endParaRPr>
        </a:p>
      </dgm:t>
    </dgm:pt>
    <dgm:pt modelId="{E52DE8D9-6AC6-4855-ADE1-AE17DD6C0001}" type="sibTrans" cxnId="{82438C54-66F8-46AE-A7C5-420275B54FDF}">
      <dgm:prSet/>
      <dgm:spPr>
        <a:noFill/>
        <a:ln w="38100"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7EBDD143-8ED8-4254-99F8-685A2BFEBCE5}" type="parTrans" cxnId="{82438C54-66F8-46AE-A7C5-420275B54FDF}">
      <dgm:prSet/>
      <dgm:spPr/>
      <dgm:t>
        <a:bodyPr/>
        <a:lstStyle/>
        <a:p>
          <a:endParaRPr lang="ru-RU"/>
        </a:p>
      </dgm:t>
    </dgm:pt>
    <dgm:pt modelId="{7B5DC912-FF25-4AC4-BAB6-22217D5E0FF3}" type="pres">
      <dgm:prSet presAssocID="{E1B8CCA3-9EBC-43BE-829A-FFD1FE58C80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7B8AEE-BAAD-437F-9E69-4FBAC26FC152}" type="pres">
      <dgm:prSet presAssocID="{E1B8CCA3-9EBC-43BE-829A-FFD1FE58C80E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8378EF44-3611-4162-91A3-F52E833B2602}" type="pres">
      <dgm:prSet presAssocID="{E1B8CCA3-9EBC-43BE-829A-FFD1FE58C80E}" presName="ThreeNodes_1" presStyleLbl="node1" presStyleIdx="0" presStyleCnt="3" custScaleY="102637" custLinFactNeighborY="-8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A8CA7-791F-47B0-8C4F-958EB45E835D}" type="pres">
      <dgm:prSet presAssocID="{E1B8CCA3-9EBC-43BE-829A-FFD1FE58C80E}" presName="ThreeNodes_2" presStyleLbl="node1" presStyleIdx="1" presStyleCnt="3" custScaleX="99701" custScaleY="109916" custLinFactNeighborX="-1486" custLinFactNeighborY="-5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7F31B-B45A-4BC9-9D0C-AF0A0F32DB89}" type="pres">
      <dgm:prSet presAssocID="{E1B8CCA3-9EBC-43BE-829A-FFD1FE58C80E}" presName="ThreeNodes_3" presStyleLbl="node1" presStyleIdx="2" presStyleCnt="3" custScaleX="98006" custScaleY="109131" custLinFactNeighborX="-11157" custLinFactNeighborY="-2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C1E8C-5B49-49D7-B643-05ABA8E0EA3F}" type="pres">
      <dgm:prSet presAssocID="{E1B8CCA3-9EBC-43BE-829A-FFD1FE58C80E}" presName="ThreeConn_1-2" presStyleLbl="fgAccFollowNode1" presStyleIdx="0" presStyleCnt="2" custLinFactX="-21154" custLinFactNeighborX="-100000" custLinFactNeighborY="1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65483-F8E9-44E8-B613-89318F7E70A9}" type="pres">
      <dgm:prSet presAssocID="{E1B8CCA3-9EBC-43BE-829A-FFD1FE58C80E}" presName="ThreeConn_2-3" presStyleLbl="fgAccFollowNode1" presStyleIdx="1" presStyleCnt="2" custLinFactX="-3526" custLinFactNeighborX="-100000" custLinFactNeighborY="15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2A38F-B3C3-451A-B10B-88C550A173D7}" type="pres">
      <dgm:prSet presAssocID="{E1B8CCA3-9EBC-43BE-829A-FFD1FE58C80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A88DA-9200-41B1-87E6-5019ECA77EA4}" type="pres">
      <dgm:prSet presAssocID="{E1B8CCA3-9EBC-43BE-829A-FFD1FE58C80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0C8A2-BD7C-41EA-83DE-E183AFAC6260}" type="pres">
      <dgm:prSet presAssocID="{E1B8CCA3-9EBC-43BE-829A-FFD1FE58C80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C0F25B-1121-4201-9013-49B6B98048A8}" type="presOf" srcId="{1352464C-63FD-4AC9-B180-7FCC92F0494B}" destId="{E32A88DA-9200-41B1-87E6-5019ECA77EA4}" srcOrd="1" destOrd="0" presId="urn:microsoft.com/office/officeart/2005/8/layout/vProcess5"/>
    <dgm:cxn modelId="{316D041A-AF40-4D1F-A10B-F86A50655349}" type="presOf" srcId="{E52DE8D9-6AC6-4855-ADE1-AE17DD6C0001}" destId="{85665483-F8E9-44E8-B613-89318F7E70A9}" srcOrd="0" destOrd="0" presId="urn:microsoft.com/office/officeart/2005/8/layout/vProcess5"/>
    <dgm:cxn modelId="{82438C54-66F8-46AE-A7C5-420275B54FDF}" srcId="{E1B8CCA3-9EBC-43BE-829A-FFD1FE58C80E}" destId="{1352464C-63FD-4AC9-B180-7FCC92F0494B}" srcOrd="1" destOrd="0" parTransId="{7EBDD143-8ED8-4254-99F8-685A2BFEBCE5}" sibTransId="{E52DE8D9-6AC6-4855-ADE1-AE17DD6C0001}"/>
    <dgm:cxn modelId="{A945B884-CD8F-43B2-B9D0-1A1CB4402622}" type="presOf" srcId="{73AC2B99-8559-49AE-B850-72D0A1EB34A0}" destId="{0950C8A2-BD7C-41EA-83DE-E183AFAC6260}" srcOrd="1" destOrd="0" presId="urn:microsoft.com/office/officeart/2005/8/layout/vProcess5"/>
    <dgm:cxn modelId="{82506B35-88B8-40DA-B4A6-CA2D784DB4DD}" type="presOf" srcId="{1307BBDC-9589-4DE1-B8E7-8654689C897F}" destId="{1842A38F-B3C3-451A-B10B-88C550A173D7}" srcOrd="1" destOrd="0" presId="urn:microsoft.com/office/officeart/2005/8/layout/vProcess5"/>
    <dgm:cxn modelId="{862B3178-FB03-43F5-895A-13331456C14F}" type="presOf" srcId="{1307BBDC-9589-4DE1-B8E7-8654689C897F}" destId="{8378EF44-3611-4162-91A3-F52E833B2602}" srcOrd="0" destOrd="0" presId="urn:microsoft.com/office/officeart/2005/8/layout/vProcess5"/>
    <dgm:cxn modelId="{9FE09916-EFD8-4099-8FB5-2F6B002246B3}" type="presOf" srcId="{E1B8CCA3-9EBC-43BE-829A-FFD1FE58C80E}" destId="{7B5DC912-FF25-4AC4-BAB6-22217D5E0FF3}" srcOrd="0" destOrd="0" presId="urn:microsoft.com/office/officeart/2005/8/layout/vProcess5"/>
    <dgm:cxn modelId="{5177B88A-8F7E-43BE-94A6-2E3F0ACD4DA8}" type="presOf" srcId="{73AC2B99-8559-49AE-B850-72D0A1EB34A0}" destId="{3167F31B-B45A-4BC9-9D0C-AF0A0F32DB89}" srcOrd="0" destOrd="0" presId="urn:microsoft.com/office/officeart/2005/8/layout/vProcess5"/>
    <dgm:cxn modelId="{7519575C-F5D7-4838-940E-9CAE2FE3C025}" srcId="{E1B8CCA3-9EBC-43BE-829A-FFD1FE58C80E}" destId="{73AC2B99-8559-49AE-B850-72D0A1EB34A0}" srcOrd="2" destOrd="0" parTransId="{BE78CA04-C85C-40D2-BE89-FDD3567C682C}" sibTransId="{20935465-EAE1-4394-A6F4-5EA07E2C1CE6}"/>
    <dgm:cxn modelId="{4E43B107-8C61-41FE-A800-ABEF2EF834A9}" type="presOf" srcId="{1352464C-63FD-4AC9-B180-7FCC92F0494B}" destId="{79FA8CA7-791F-47B0-8C4F-958EB45E835D}" srcOrd="0" destOrd="0" presId="urn:microsoft.com/office/officeart/2005/8/layout/vProcess5"/>
    <dgm:cxn modelId="{A3FA9622-832D-41E8-BDB9-B86462FA5636}" srcId="{E1B8CCA3-9EBC-43BE-829A-FFD1FE58C80E}" destId="{1307BBDC-9589-4DE1-B8E7-8654689C897F}" srcOrd="0" destOrd="0" parTransId="{0C7E5B38-8B9C-4AF2-85D3-75B0B63A4E5D}" sibTransId="{45DFF6F8-5A28-44C9-8E7F-1114AE5ADFD1}"/>
    <dgm:cxn modelId="{597D0E3B-E374-4EE0-9408-34E92E247AC6}" type="presOf" srcId="{45DFF6F8-5A28-44C9-8E7F-1114AE5ADFD1}" destId="{DCEC1E8C-5B49-49D7-B643-05ABA8E0EA3F}" srcOrd="0" destOrd="0" presId="urn:microsoft.com/office/officeart/2005/8/layout/vProcess5"/>
    <dgm:cxn modelId="{8CC81EC8-D03D-4E17-9BBF-C440180B33D4}" type="presParOf" srcId="{7B5DC912-FF25-4AC4-BAB6-22217D5E0FF3}" destId="{BF7B8AEE-BAAD-437F-9E69-4FBAC26FC152}" srcOrd="0" destOrd="0" presId="urn:microsoft.com/office/officeart/2005/8/layout/vProcess5"/>
    <dgm:cxn modelId="{B331B68B-89DD-4688-A04E-D90EC239DC64}" type="presParOf" srcId="{7B5DC912-FF25-4AC4-BAB6-22217D5E0FF3}" destId="{8378EF44-3611-4162-91A3-F52E833B2602}" srcOrd="1" destOrd="0" presId="urn:microsoft.com/office/officeart/2005/8/layout/vProcess5"/>
    <dgm:cxn modelId="{7E6DBFFD-4C1F-425E-BED3-ACD97F575914}" type="presParOf" srcId="{7B5DC912-FF25-4AC4-BAB6-22217D5E0FF3}" destId="{79FA8CA7-791F-47B0-8C4F-958EB45E835D}" srcOrd="2" destOrd="0" presId="urn:microsoft.com/office/officeart/2005/8/layout/vProcess5"/>
    <dgm:cxn modelId="{77BA436E-2F88-425B-BCD8-343A4B2FF66B}" type="presParOf" srcId="{7B5DC912-FF25-4AC4-BAB6-22217D5E0FF3}" destId="{3167F31B-B45A-4BC9-9D0C-AF0A0F32DB89}" srcOrd="3" destOrd="0" presId="urn:microsoft.com/office/officeart/2005/8/layout/vProcess5"/>
    <dgm:cxn modelId="{7D2C4B1B-B3A5-4B3E-9862-A30B06739124}" type="presParOf" srcId="{7B5DC912-FF25-4AC4-BAB6-22217D5E0FF3}" destId="{DCEC1E8C-5B49-49D7-B643-05ABA8E0EA3F}" srcOrd="4" destOrd="0" presId="urn:microsoft.com/office/officeart/2005/8/layout/vProcess5"/>
    <dgm:cxn modelId="{1CF51746-9EE9-44F9-9602-B13D97C92293}" type="presParOf" srcId="{7B5DC912-FF25-4AC4-BAB6-22217D5E0FF3}" destId="{85665483-F8E9-44E8-B613-89318F7E70A9}" srcOrd="5" destOrd="0" presId="urn:microsoft.com/office/officeart/2005/8/layout/vProcess5"/>
    <dgm:cxn modelId="{A30A4C8B-08A3-450B-A8EA-7AE2AFFF59D7}" type="presParOf" srcId="{7B5DC912-FF25-4AC4-BAB6-22217D5E0FF3}" destId="{1842A38F-B3C3-451A-B10B-88C550A173D7}" srcOrd="6" destOrd="0" presId="urn:microsoft.com/office/officeart/2005/8/layout/vProcess5"/>
    <dgm:cxn modelId="{842574E0-CBF1-40E2-BA8B-256B03973916}" type="presParOf" srcId="{7B5DC912-FF25-4AC4-BAB6-22217D5E0FF3}" destId="{E32A88DA-9200-41B1-87E6-5019ECA77EA4}" srcOrd="7" destOrd="0" presId="urn:microsoft.com/office/officeart/2005/8/layout/vProcess5"/>
    <dgm:cxn modelId="{EA4D20EF-3082-4198-A70C-3A28E50320C9}" type="presParOf" srcId="{7B5DC912-FF25-4AC4-BAB6-22217D5E0FF3}" destId="{0950C8A2-BD7C-41EA-83DE-E183AFAC626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8EF44-3611-4162-91A3-F52E833B2602}">
      <dsp:nvSpPr>
        <dsp:cNvPr id="0" name=""/>
        <dsp:cNvSpPr/>
      </dsp:nvSpPr>
      <dsp:spPr>
        <a:xfrm>
          <a:off x="0" y="-50440"/>
          <a:ext cx="6679453" cy="175972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Constantia" panose="02030602050306030303" pitchFamily="18" charset="0"/>
              <a:ea typeface="+mn-ea"/>
              <a:cs typeface="+mn-cs"/>
            </a:rPr>
            <a:t>Переход с уровня дошкольного образования на уровень начального  общего  образования </a:t>
          </a:r>
          <a:br>
            <a:rPr lang="ru-RU" sz="2200" kern="1200" dirty="0" smtClean="0">
              <a:solidFill>
                <a:schemeClr val="tx1"/>
              </a:solidFill>
              <a:latin typeface="Constantia" panose="02030602050306030303" pitchFamily="18" charset="0"/>
              <a:ea typeface="+mn-ea"/>
              <a:cs typeface="+mn-cs"/>
            </a:rPr>
          </a:br>
          <a:r>
            <a:rPr lang="ru-RU" sz="2200" kern="1200" dirty="0" smtClean="0">
              <a:solidFill>
                <a:schemeClr val="tx1"/>
              </a:solidFill>
              <a:latin typeface="Constantia" panose="02030602050306030303" pitchFamily="18" charset="0"/>
              <a:ea typeface="+mn-ea"/>
              <a:cs typeface="+mn-cs"/>
            </a:rPr>
            <a:t>(перед 1 классом)</a:t>
          </a:r>
          <a:endParaRPr lang="ru-RU" sz="2200" kern="1200" dirty="0">
            <a:solidFill>
              <a:schemeClr val="tx1"/>
            </a:solidFill>
            <a:latin typeface="Constantia" panose="02030602050306030303" pitchFamily="18" charset="0"/>
            <a:ea typeface="+mn-ea"/>
            <a:cs typeface="+mn-cs"/>
          </a:endParaRPr>
        </a:p>
      </dsp:txBody>
      <dsp:txXfrm>
        <a:off x="51541" y="1101"/>
        <a:ext cx="4826711" cy="1656641"/>
      </dsp:txXfrm>
    </dsp:sp>
    <dsp:sp modelId="{79FA8CA7-791F-47B0-8C4F-958EB45E835D}">
      <dsp:nvSpPr>
        <dsp:cNvPr id="0" name=""/>
        <dsp:cNvSpPr/>
      </dsp:nvSpPr>
      <dsp:spPr>
        <a:xfrm>
          <a:off x="500092" y="1785958"/>
          <a:ext cx="6659481" cy="188452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5">
              <a:hueOff val="-4966938"/>
              <a:satOff val="19906"/>
              <a:lumOff val="4314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Constantia" panose="02030602050306030303" pitchFamily="18" charset="0"/>
              <a:ea typeface="+mn-ea"/>
              <a:cs typeface="+mn-cs"/>
            </a:rPr>
            <a:t>Переход с уровня начального общего образования на уровень основного  общего образования </a:t>
          </a:r>
          <a:br>
            <a:rPr lang="ru-RU" sz="2200" kern="1200" dirty="0" smtClean="0">
              <a:solidFill>
                <a:schemeClr val="tx1"/>
              </a:solidFill>
              <a:latin typeface="Constantia" panose="02030602050306030303" pitchFamily="18" charset="0"/>
              <a:ea typeface="+mn-ea"/>
              <a:cs typeface="+mn-cs"/>
            </a:rPr>
          </a:br>
          <a:r>
            <a:rPr lang="ru-RU" sz="2200" kern="1200" dirty="0" smtClean="0">
              <a:solidFill>
                <a:schemeClr val="tx1"/>
              </a:solidFill>
              <a:latin typeface="Constantia" panose="02030602050306030303" pitchFamily="18" charset="0"/>
              <a:ea typeface="+mn-ea"/>
              <a:cs typeface="+mn-cs"/>
            </a:rPr>
            <a:t>(перед 5 классом)</a:t>
          </a:r>
          <a:endParaRPr lang="ru-RU" sz="2200" kern="1200" dirty="0">
            <a:solidFill>
              <a:schemeClr val="tx1"/>
            </a:solidFill>
            <a:latin typeface="Constantia" panose="02030602050306030303" pitchFamily="18" charset="0"/>
            <a:ea typeface="+mn-ea"/>
            <a:cs typeface="+mn-cs"/>
          </a:endParaRPr>
        </a:p>
      </dsp:txBody>
      <dsp:txXfrm>
        <a:off x="555288" y="1841154"/>
        <a:ext cx="4850387" cy="1774131"/>
      </dsp:txXfrm>
    </dsp:sp>
    <dsp:sp modelId="{3167F31B-B45A-4BC9-9D0C-AF0A0F32DB89}">
      <dsp:nvSpPr>
        <dsp:cNvPr id="0" name=""/>
        <dsp:cNvSpPr/>
      </dsp:nvSpPr>
      <dsp:spPr>
        <a:xfrm>
          <a:off x="500094" y="3857657"/>
          <a:ext cx="6546264" cy="187106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5">
              <a:hueOff val="-9933876"/>
              <a:satOff val="39811"/>
              <a:lumOff val="8628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Constantia" panose="02030602050306030303" pitchFamily="18" charset="0"/>
              <a:ea typeface="+mn-ea"/>
              <a:cs typeface="+mn-cs"/>
            </a:rPr>
            <a:t>Обязательный осмотр в 9 классе  для разработки рекомендаций, направленных на определение специальных условий прохождении ГИА. </a:t>
          </a:r>
          <a:endParaRPr lang="ru-RU" sz="2200" kern="1200" dirty="0">
            <a:solidFill>
              <a:schemeClr val="tx1"/>
            </a:solidFill>
            <a:latin typeface="Constantia" panose="02030602050306030303" pitchFamily="18" charset="0"/>
            <a:ea typeface="+mn-ea"/>
            <a:cs typeface="+mn-cs"/>
          </a:endParaRPr>
        </a:p>
      </dsp:txBody>
      <dsp:txXfrm>
        <a:off x="554896" y="3912459"/>
        <a:ext cx="4766838" cy="1761460"/>
      </dsp:txXfrm>
    </dsp:sp>
    <dsp:sp modelId="{DCEC1E8C-5B49-49D7-B643-05ABA8E0EA3F}">
      <dsp:nvSpPr>
        <dsp:cNvPr id="0" name=""/>
        <dsp:cNvSpPr/>
      </dsp:nvSpPr>
      <dsp:spPr>
        <a:xfrm>
          <a:off x="4214840" y="1285888"/>
          <a:ext cx="1114432" cy="1114432"/>
        </a:xfrm>
        <a:prstGeom prst="downArrow">
          <a:avLst>
            <a:gd name="adj1" fmla="val 55000"/>
            <a:gd name="adj2" fmla="val 45000"/>
          </a:avLst>
        </a:prstGeom>
        <a:noFill/>
        <a:ln w="38100" cap="flat" cmpd="sng" algn="ctr">
          <a:solidFill>
            <a:schemeClr val="accent6">
              <a:lumMod val="50000"/>
              <a:alpha val="9000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465587" y="1285888"/>
        <a:ext cx="612938" cy="838610"/>
      </dsp:txXfrm>
    </dsp:sp>
    <dsp:sp modelId="{85665483-F8E9-44E8-B613-89318F7E70A9}">
      <dsp:nvSpPr>
        <dsp:cNvPr id="0" name=""/>
        <dsp:cNvSpPr/>
      </dsp:nvSpPr>
      <dsp:spPr>
        <a:xfrm>
          <a:off x="5000655" y="3429026"/>
          <a:ext cx="1114432" cy="1114432"/>
        </a:xfrm>
        <a:prstGeom prst="downArrow">
          <a:avLst>
            <a:gd name="adj1" fmla="val 55000"/>
            <a:gd name="adj2" fmla="val 45000"/>
          </a:avLst>
        </a:prstGeom>
        <a:noFill/>
        <a:ln w="38100" cap="flat" cmpd="sng" algn="ctr">
          <a:solidFill>
            <a:schemeClr val="accent6">
              <a:lumMod val="50000"/>
              <a:alpha val="9000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251402" y="3429026"/>
        <a:ext cx="612938" cy="838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udact.ru/law/federalnyi-zakon-ot-29122012-n-273-fz-ob/glava-1/statia-5/" TargetMode="External"/><Relationship Id="rId2" Type="http://schemas.openxmlformats.org/officeDocument/2006/relationships/hyperlink" Target="https://sudact.ru/law/federalnyi-zakon-ot-29122012-n-273-fz-ob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vip.1obraz.ru/#/document/99/499044345/" TargetMode="External"/><Relationship Id="rId2" Type="http://schemas.openxmlformats.org/officeDocument/2006/relationships/hyperlink" Target="http://vip.1obraz.ru/#/document/99/499044345/XA00MAI2N9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3729" y="228030"/>
            <a:ext cx="5715000" cy="411480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Территориальной </a:t>
            </a:r>
            <a:r>
              <a:rPr lang="ru-RU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медико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педагогической комиссии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3948" y="4488909"/>
            <a:ext cx="3500462" cy="1666444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Свердлова Анна Сергеевна </a:t>
            </a:r>
          </a:p>
          <a:p>
            <a:r>
              <a:rPr lang="ru-RU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специалист </a:t>
            </a:r>
            <a:r>
              <a:rPr lang="ru-RU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</a:t>
            </a:r>
            <a:r>
              <a:rPr lang="ru-RU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lang="ru-RU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7" name="Группа 6"/>
          <p:cNvGrpSpPr>
            <a:grpSpLocks/>
          </p:cNvGrpSpPr>
          <p:nvPr/>
        </p:nvGrpSpPr>
        <p:grpSpPr bwMode="auto">
          <a:xfrm>
            <a:off x="5181600" y="2743200"/>
            <a:ext cx="3810000" cy="3770312"/>
            <a:chOff x="2363108" y="1055694"/>
            <a:chExt cx="4644072" cy="4070080"/>
          </a:xfrm>
        </p:grpSpPr>
        <p:pic>
          <p:nvPicPr>
            <p:cNvPr id="1028" name="Picture 6" descr="C:\Documents and Settings\ee\Local Settings\Temporary Internet Files\Content.IE5\S30ZUHOV\MC900344937[1].wmf"/>
            <p:cNvPicPr>
              <a:picLocks noChangeAspect="1" noChangeArrowheads="1"/>
            </p:cNvPicPr>
            <p:nvPr/>
          </p:nvPicPr>
          <p:blipFill>
            <a:blip r:embed="rId2" cstate="print"/>
            <a:srcRect l="14063"/>
            <a:stretch>
              <a:fillRect/>
            </a:stretch>
          </p:blipFill>
          <p:spPr bwMode="auto">
            <a:xfrm>
              <a:off x="3550796" y="1055694"/>
              <a:ext cx="3456384" cy="3769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3" descr="C:\Documents and Settings\ee\Local Settings\Temporary Internet Files\Content.IE5\0XOHEBKJ\MC900232107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63108" y="3265287"/>
              <a:ext cx="1688471" cy="1860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Рисунок 8" descr="C:\Users\A4F7~1\AppData\Local\Temp\Rar$DI15.468\вариант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04800"/>
            <a:ext cx="2209800" cy="215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1196752"/>
            <a:ext cx="6480720" cy="4003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Aft>
                <a:spcPts val="1000"/>
              </a:spcAft>
              <a:buSzPts val="1400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свидетельства о рождении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(заверенная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 ОО). 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buSzPts val="1400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ребенок имеет паспорт то предоставляются копии  обоих документов: 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buSzPts val="1400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-паспорта учащегося  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buSzPts val="1400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свидетельство о рождении ребенка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buSzPts val="1400"/>
            </a:pP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свидетельство о рождении доказывает родство ребенка и взрослого!!! </a:t>
            </a:r>
            <a:endParaRPr lang="ru-RU" altLang="ru-RU" sz="28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6216" y="4654189"/>
            <a:ext cx="1791460" cy="16291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99592" y="476672"/>
            <a:ext cx="7488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удостоверяющие </a:t>
            </a:r>
            <a:r>
              <a:rPr lang="ru-RU" altLang="ru-RU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 ребенка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75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87824" y="260648"/>
            <a:ext cx="2939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Доверенность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268760"/>
            <a:ext cx="2880320" cy="4913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buSzPts val="1400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родители (законные представители) не могут присутствовать на комиссии по каким-либо причинам, необходимо предоставить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доверенность от родителей. На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доверенности ставится печать ОО и подпись руководителя школы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 также предоставляется документ, удостоверяющий личность уполномоченного лица.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SzPts val="1400"/>
            </a:pP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24744"/>
            <a:ext cx="3753129" cy="498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87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332656"/>
            <a:ext cx="4641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Медицинские документы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066815"/>
            <a:ext cx="545435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Амбулаторная карта учащегося </a:t>
            </a:r>
          </a:p>
          <a:p>
            <a:pPr lvl="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Подробная выписка из амбулаторной карты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(заключения) ТПМПК или Центральной психолого-медико-педагогической комиссии Хабаровского края (далее-ЦПМПК) о результатах ранее проведенного обследования ребенка (при наличии);</a:t>
            </a:r>
          </a:p>
          <a:p>
            <a:pPr lvl="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справки об инвалидности (заверенная) (предоставляется, если есть инвалидность).</a:t>
            </a:r>
            <a:r>
              <a:rPr lang="ru-RU" altLang="ru-RU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0270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4392488" cy="55638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52736"/>
            <a:ext cx="4234637" cy="55638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86482" y="404664"/>
            <a:ext cx="4883003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SzPts val="1400"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Подробная выписка из амбулаторной карты </a:t>
            </a:r>
          </a:p>
        </p:txBody>
      </p:sp>
    </p:spTree>
    <p:extLst>
      <p:ext uri="{BB962C8B-B14F-4D97-AF65-F5344CB8AC3E}">
        <p14:creationId xmlns:p14="http://schemas.microsoft.com/office/powerpoint/2010/main" val="3834902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73984" y="404664"/>
            <a:ext cx="62436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</a:t>
            </a:r>
            <a:r>
              <a:rPr lang="ru-RU" alt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предоставляемые ОО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412777"/>
            <a:ext cx="3528392" cy="4496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SzPts val="1400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Направление образовательной организации.</a:t>
            </a:r>
          </a:p>
          <a:p>
            <a:pPr marL="285750" indent="-285750" algn="just">
              <a:lnSpc>
                <a:spcPct val="115000"/>
              </a:lnSpc>
              <a:buSzPts val="1400"/>
              <a:buFontTx/>
              <a:buChar char="-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оценок учащегося за текущий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</a:p>
          <a:p>
            <a:pPr marL="285750" indent="-285750" algn="just">
              <a:lnSpc>
                <a:spcPct val="115000"/>
              </a:lnSpc>
              <a:buSzPts val="1400"/>
              <a:buFontTx/>
              <a:buChar char="-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школьного консилиума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ребенка 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 подписью и печатью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Tx/>
              <a:buChar char="-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самостоятельной продуктивной деятельности ребенка (для детей дошкольного возраста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Tx/>
              <a:buChar char="-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тетради по основным предметам.</a:t>
            </a: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4744"/>
            <a:ext cx="34281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93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50230" y="332656"/>
            <a:ext cx="68435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по предоставлению тетрадей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1189" y="935378"/>
            <a:ext cx="69751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13"/>
              </a:lnSpc>
              <a:spcBef>
                <a:spcPts val="12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Предъявление на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ТПМПК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письменных работ обучающегося по русскому (родному) языку, математике за текущий учебный год (предпочтительно за текущую четверть (полугодие) позволяет команде специалистов провести детализированное изучение результатов учебной деятельности ребенка.</a:t>
            </a:r>
          </a:p>
          <a:p>
            <a:pPr algn="just">
              <a:lnSpc>
                <a:spcPts val="1613"/>
              </a:lnSpc>
              <a:spcBef>
                <a:spcPts val="12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 предоставление на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ТПМПК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тетрадей по русскому (родному) языку и математике: для выполнения домашней работы, для контрольных работ (диктантов, сочинений, изложений), что позволит:</a:t>
            </a:r>
          </a:p>
          <a:p>
            <a:pPr>
              <a:lnSpc>
                <a:spcPts val="1613"/>
              </a:lnSpc>
              <a:spcBef>
                <a:spcPts val="1200"/>
              </a:spcBef>
              <a:buClr>
                <a:srgbClr val="000000"/>
              </a:buClr>
              <a:buSzPts val="1400"/>
              <a:buFont typeface="Symbol" panose="05050102010706020507" pitchFamily="18" charset="2"/>
              <a:buChar char="-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отметить особенности почерка;</a:t>
            </a:r>
          </a:p>
          <a:p>
            <a:pPr>
              <a:lnSpc>
                <a:spcPts val="1613"/>
              </a:lnSpc>
              <a:spcBef>
                <a:spcPts val="1200"/>
              </a:spcBef>
              <a:buClr>
                <a:srgbClr val="000000"/>
              </a:buClr>
              <a:buSzPts val="1400"/>
              <a:buFont typeface="Symbol" panose="05050102010706020507" pitchFamily="18" charset="2"/>
              <a:buChar char="-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состояние письма и письменной речи;</a:t>
            </a:r>
          </a:p>
          <a:p>
            <a:pPr>
              <a:lnSpc>
                <a:spcPts val="1613"/>
              </a:lnSpc>
              <a:spcBef>
                <a:spcPts val="1200"/>
              </a:spcBef>
              <a:buClr>
                <a:srgbClr val="000000"/>
              </a:buClr>
              <a:buSzPts val="1400"/>
              <a:buFont typeface="Symbol" panose="05050102010706020507" pitchFamily="18" charset="2"/>
              <a:buChar char="-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отметить характер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дисграфических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орфографических ошибок;</a:t>
            </a:r>
          </a:p>
          <a:p>
            <a:pPr>
              <a:lnSpc>
                <a:spcPts val="1613"/>
              </a:lnSpc>
              <a:spcBef>
                <a:spcPts val="1200"/>
              </a:spcBef>
              <a:buClr>
                <a:srgbClr val="000000"/>
              </a:buClr>
              <a:buSzPts val="1400"/>
              <a:buFont typeface="Symbol" panose="05050102010706020507" pitchFamily="18" charset="2"/>
              <a:buChar char="-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недостатки работоспособности ребенка;</a:t>
            </a:r>
          </a:p>
          <a:p>
            <a:pPr>
              <a:lnSpc>
                <a:spcPts val="1613"/>
              </a:lnSpc>
              <a:spcBef>
                <a:spcPts val="1200"/>
              </a:spcBef>
              <a:buClr>
                <a:srgbClr val="000000"/>
              </a:buClr>
              <a:buSzPts val="1400"/>
              <a:buFont typeface="Symbol" panose="05050102010706020507" pitchFamily="18" charset="2"/>
              <a:buChar char="-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трудности усвоения учебного материала;</a:t>
            </a:r>
          </a:p>
          <a:p>
            <a:pPr>
              <a:lnSpc>
                <a:spcPts val="1613"/>
              </a:lnSpc>
              <a:spcBef>
                <a:spcPts val="1200"/>
              </a:spcBef>
              <a:buClr>
                <a:srgbClr val="000000"/>
              </a:buClr>
              <a:buSzPts val="1400"/>
              <a:buFont typeface="Symbol" panose="05050102010706020507" pitchFamily="18" charset="2"/>
              <a:buChar char="-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потребность в контроле со стороны (путем сопоставления классных и домашних работ);</a:t>
            </a:r>
          </a:p>
          <a:p>
            <a:pPr>
              <a:lnSpc>
                <a:spcPts val="1613"/>
              </a:lnSpc>
              <a:spcBef>
                <a:spcPts val="1200"/>
              </a:spcBef>
              <a:buClr>
                <a:srgbClr val="000000"/>
              </a:buClr>
              <a:buSzPts val="1400"/>
              <a:buFont typeface="Symbol" panose="05050102010706020507" pitchFamily="18" charset="2"/>
              <a:buChar char="-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предположить отклонения в эмоциональной сфере (обводки букв, очень сильный или слабый нажим, стирания и пр.).</a:t>
            </a:r>
          </a:p>
        </p:txBody>
      </p:sp>
    </p:spTree>
    <p:extLst>
      <p:ext uri="{BB962C8B-B14F-4D97-AF65-F5344CB8AC3E}">
        <p14:creationId xmlns:p14="http://schemas.microsoft.com/office/powerpoint/2010/main" val="1558383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8913" y="332656"/>
            <a:ext cx="7326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  <a:r>
              <a:rPr lang="ru-RU" sz="32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обследования</a:t>
            </a:r>
            <a:r>
              <a:rPr lang="ru-RU" sz="3200" spc="-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lang="ru-RU" sz="32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ТПМПК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8267" y="929471"/>
            <a:ext cx="7047463" cy="5532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3695" indent="-341630">
              <a:spcBef>
                <a:spcPts val="100"/>
              </a:spcBef>
              <a:buFont typeface="Arial MT"/>
              <a:buChar char="•"/>
              <a:tabLst>
                <a:tab pos="353695" algn="l"/>
                <a:tab pos="354330" algn="l"/>
              </a:tabLst>
            </a:pPr>
            <a:r>
              <a:rPr lang="ru-RU" spc="-5" dirty="0">
                <a:latin typeface="Times New Roman"/>
                <a:cs typeface="Times New Roman"/>
              </a:rPr>
              <a:t>Обследование</a:t>
            </a:r>
            <a:r>
              <a:rPr lang="ru-RU" spc="-2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ребенка</a:t>
            </a:r>
            <a:r>
              <a:rPr lang="ru-RU" spc="-30" dirty="0">
                <a:latin typeface="Times New Roman"/>
                <a:cs typeface="Times New Roman"/>
              </a:rPr>
              <a:t> </a:t>
            </a:r>
            <a:r>
              <a:rPr lang="ru-RU" spc="5" dirty="0">
                <a:latin typeface="Times New Roman"/>
                <a:cs typeface="Times New Roman"/>
              </a:rPr>
              <a:t>осуществляется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spc="-25" dirty="0" smtClean="0">
                <a:latin typeface="Times New Roman"/>
                <a:cs typeface="Times New Roman"/>
              </a:rPr>
              <a:t>только</a:t>
            </a:r>
            <a:r>
              <a:rPr lang="ru-RU" dirty="0" smtClean="0">
                <a:latin typeface="Times New Roman"/>
                <a:cs typeface="Times New Roman"/>
              </a:rPr>
              <a:t> в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присутствии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родителей</a:t>
            </a:r>
            <a:r>
              <a:rPr lang="ru-RU" spc="-15" dirty="0">
                <a:latin typeface="Times New Roman"/>
                <a:cs typeface="Times New Roman"/>
              </a:rPr>
              <a:t> (законных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представителей).</a:t>
            </a:r>
          </a:p>
          <a:p>
            <a:pPr marL="353695" indent="-341630">
              <a:spcBef>
                <a:spcPts val="1780"/>
              </a:spcBef>
              <a:buFont typeface="Arial MT"/>
              <a:buChar char="•"/>
              <a:tabLst>
                <a:tab pos="353695" algn="l"/>
                <a:tab pos="354330" algn="l"/>
              </a:tabLst>
            </a:pPr>
            <a:r>
              <a:rPr lang="ru-RU" dirty="0">
                <a:latin typeface="Times New Roman"/>
                <a:cs typeface="Times New Roman"/>
              </a:rPr>
              <a:t>В</a:t>
            </a:r>
            <a:r>
              <a:rPr lang="ru-RU" spc="-15" dirty="0">
                <a:latin typeface="Times New Roman"/>
                <a:cs typeface="Times New Roman"/>
              </a:rPr>
              <a:t> </a:t>
            </a:r>
            <a:r>
              <a:rPr lang="ru-RU" spc="-35" dirty="0">
                <a:latin typeface="Times New Roman"/>
                <a:cs typeface="Times New Roman"/>
              </a:rPr>
              <a:t>ходе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обследования</a:t>
            </a:r>
            <a:r>
              <a:rPr lang="ru-RU" spc="-2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ребенка</a:t>
            </a:r>
            <a:r>
              <a:rPr lang="ru-RU" spc="-5" dirty="0">
                <a:latin typeface="Times New Roman"/>
                <a:cs typeface="Times New Roman"/>
              </a:rPr>
              <a:t> ведется</a:t>
            </a:r>
            <a:r>
              <a:rPr lang="ru-RU" spc="-20" dirty="0">
                <a:latin typeface="Times New Roman"/>
                <a:cs typeface="Times New Roman"/>
              </a:rPr>
              <a:t> протокол.</a:t>
            </a:r>
            <a:endParaRPr lang="ru-RU" dirty="0">
              <a:latin typeface="Times New Roman"/>
              <a:cs typeface="Times New Roman"/>
            </a:endParaRPr>
          </a:p>
          <a:p>
            <a:pPr marL="353695" indent="-341630">
              <a:spcBef>
                <a:spcPts val="1785"/>
              </a:spcBef>
              <a:buFont typeface="Arial MT"/>
              <a:buChar char="•"/>
              <a:tabLst>
                <a:tab pos="353695" algn="l"/>
                <a:tab pos="354330" algn="l"/>
              </a:tabLst>
            </a:pPr>
            <a:r>
              <a:rPr lang="ru-RU" spc="-5" dirty="0">
                <a:latin typeface="Times New Roman"/>
                <a:cs typeface="Times New Roman"/>
              </a:rPr>
              <a:t>Результаты обследования ребенка обсуждаются под руководством председателя ТПМПК в форме краткого совещания всех специалистов комиссии. Родители (законные представители) и ребенок при этом не присутствуют. Каждый специалист докладывает свое заключение на ребенка, предлагает рекомендации, высказывает мнение о прогнозе развития ребенка. Представленные заключения согласовываются, составляется коллегиальное заключение ТПМПК, систематизируются рекомендации.</a:t>
            </a:r>
          </a:p>
          <a:p>
            <a:pPr marL="353695" marR="368935" indent="-341630">
              <a:spcBef>
                <a:spcPts val="690"/>
              </a:spcBef>
              <a:buFont typeface="Arial MT"/>
              <a:buChar char="•"/>
              <a:tabLst>
                <a:tab pos="353695" algn="l"/>
                <a:tab pos="354330" algn="l"/>
              </a:tabLst>
            </a:pPr>
            <a:r>
              <a:rPr lang="ru-RU" spc="-20" dirty="0" smtClean="0">
                <a:latin typeface="Times New Roman"/>
                <a:cs typeface="Times New Roman"/>
              </a:rPr>
              <a:t>Копия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заключения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ТПМПК</a:t>
            </a:r>
            <a:r>
              <a:rPr lang="ru-RU" spc="1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выдается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родителям </a:t>
            </a:r>
            <a:r>
              <a:rPr lang="ru-RU" spc="-20" dirty="0">
                <a:latin typeface="Times New Roman"/>
                <a:cs typeface="Times New Roman"/>
              </a:rPr>
              <a:t>под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15" dirty="0">
                <a:latin typeface="Times New Roman"/>
                <a:cs typeface="Times New Roman"/>
              </a:rPr>
              <a:t>подпись.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endParaRPr lang="ru-RU" spc="5" dirty="0" smtClean="0">
              <a:latin typeface="Times New Roman"/>
              <a:cs typeface="Times New Roman"/>
            </a:endParaRPr>
          </a:p>
          <a:p>
            <a:pPr marL="353695" marR="368935" indent="-341630">
              <a:spcBef>
                <a:spcPts val="690"/>
              </a:spcBef>
              <a:buFont typeface="Arial MT"/>
              <a:buChar char="•"/>
              <a:tabLst>
                <a:tab pos="353695" algn="l"/>
                <a:tab pos="354330" algn="l"/>
              </a:tabLst>
            </a:pPr>
            <a:r>
              <a:rPr lang="ru-RU" dirty="0" smtClean="0">
                <a:latin typeface="Times New Roman"/>
                <a:cs typeface="Times New Roman"/>
              </a:rPr>
              <a:t>В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случае</a:t>
            </a:r>
            <a:r>
              <a:rPr lang="ru-RU" spc="-1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несогласия</a:t>
            </a:r>
            <a:r>
              <a:rPr lang="ru-RU" spc="-1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коллегиальным</a:t>
            </a:r>
            <a:r>
              <a:rPr lang="ru-RU" spc="1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заключением</a:t>
            </a:r>
            <a:r>
              <a:rPr lang="ru-RU" spc="10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ТПМПК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родители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spc="-15" dirty="0" smtClean="0">
                <a:latin typeface="Times New Roman"/>
                <a:cs typeface="Times New Roman"/>
              </a:rPr>
              <a:t>(законные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представители)</a:t>
            </a:r>
            <a:r>
              <a:rPr lang="ru-RU" spc="-2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имеют </a:t>
            </a:r>
            <a:r>
              <a:rPr lang="ru-RU" spc="-5" dirty="0">
                <a:latin typeface="Times New Roman"/>
                <a:cs typeface="Times New Roman"/>
              </a:rPr>
              <a:t>право</a:t>
            </a:r>
            <a:r>
              <a:rPr lang="ru-RU" spc="-1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обратиться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ЦПМПК</a:t>
            </a:r>
            <a:r>
              <a:rPr lang="ru-RU" spc="-10" dirty="0" smtClean="0">
                <a:latin typeface="Times New Roman"/>
                <a:cs typeface="Times New Roman"/>
              </a:rPr>
              <a:t>.</a:t>
            </a:r>
          </a:p>
          <a:p>
            <a:pPr marL="353695" marR="368935" indent="-341630">
              <a:spcBef>
                <a:spcPts val="690"/>
              </a:spcBef>
              <a:buFont typeface="Arial MT"/>
              <a:buChar char="•"/>
              <a:tabLst>
                <a:tab pos="353695" algn="l"/>
                <a:tab pos="354330" algn="l"/>
              </a:tabLst>
            </a:pP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6126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2316"/>
            <a:ext cx="5633672" cy="1152912"/>
          </a:xfrm>
        </p:spPr>
        <p:txBody>
          <a:bodyPr>
            <a:noAutofit/>
          </a:bodyPr>
          <a:lstStyle/>
          <a:p>
            <a:r>
              <a:rPr lang="ru-RU" sz="3600" b="1" dirty="0"/>
              <a:t>Процедура обследования на </a:t>
            </a:r>
            <a:r>
              <a:rPr lang="ru-RU" sz="3600" b="1" dirty="0" smtClean="0"/>
              <a:t>ТПМПК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90322"/>
            <a:ext cx="5616624" cy="459665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комиссии носит для родителей рекомендательный характер.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остальных органов и организаций  </a:t>
            </a: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заключение </a:t>
            </a: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комиссии является основанием </a:t>
            </a: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для </a:t>
            </a: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создания соответствующих условий обучения </a:t>
            </a: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и </a:t>
            </a: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воспитания ребенка</a:t>
            </a: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17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получения заключения родители (законные представители) передают </a:t>
            </a: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образовательную организацию заключение </a:t>
            </a: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ТПМПК </a:t>
            </a: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пишут заявление на имя руководителя образовательной организации о согласии на обучение по адаптированной основной общеобразовательной программе (АООП) и необходимости создания специальных условий получения образования</a:t>
            </a: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ТПМПК </a:t>
            </a: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действительно для представления в образовательную организацию в течение календарного года с даты его получения.</a:t>
            </a:r>
            <a:endParaRPr lang="ru-RU" sz="17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D:\Мои документы\картинки детей\картинки книги\12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0444" flipH="1">
            <a:off x="6273837" y="383316"/>
            <a:ext cx="2102138" cy="190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642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518447"/>
              </p:ext>
            </p:extLst>
          </p:nvPr>
        </p:nvGraphicFramePr>
        <p:xfrm>
          <a:off x="1030531" y="1146841"/>
          <a:ext cx="7128792" cy="477029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482178"/>
                <a:gridCol w="3646614"/>
              </a:tblGrid>
              <a:tr h="505902"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детей с ОВЗ </a:t>
                      </a:r>
                    </a:p>
                  </a:txBody>
                  <a:tcPr marL="72069" marR="72069" marT="72069" marB="69187" anchor="b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Варианты программ ФГОС НОО обучающихся с ОВЗ и ФГОС О УО</a:t>
                      </a:r>
                    </a:p>
                  </a:txBody>
                  <a:tcPr marL="72069" marR="72069" marT="72069" marB="69187" anchor="b"/>
                </a:tc>
              </a:tr>
              <a:tr h="315860"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глухие</a:t>
                      </a:r>
                    </a:p>
                  </a:txBody>
                  <a:tcPr marL="72069" marR="72069" marT="72069" marB="69187" anchor="b"/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1.1, 1.2, 1.3, 1.4</a:t>
                      </a:r>
                    </a:p>
                  </a:txBody>
                  <a:tcPr marL="72069" marR="72069" marT="72069" marB="69187" anchor="b"/>
                </a:tc>
              </a:tr>
              <a:tr h="315860"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слабослышащие </a:t>
                      </a:r>
                    </a:p>
                  </a:txBody>
                  <a:tcPr marL="72069" marR="72069" marT="72069" marB="69187" anchor="b"/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2.1, 2.2, 2.3</a:t>
                      </a:r>
                    </a:p>
                  </a:txBody>
                  <a:tcPr marL="72069" marR="72069" marT="72069" marB="69187" anchor="b"/>
                </a:tc>
              </a:tr>
              <a:tr h="315860"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слепые </a:t>
                      </a:r>
                    </a:p>
                  </a:txBody>
                  <a:tcPr marL="72069" marR="72069" marT="72069" marB="69187" anchor="b"/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3.1, 3.2, 3.3, 3.4</a:t>
                      </a:r>
                    </a:p>
                  </a:txBody>
                  <a:tcPr marL="72069" marR="72069" marT="72069" marB="69187" anchor="b"/>
                </a:tc>
              </a:tr>
              <a:tr h="315860"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слабовидящие</a:t>
                      </a:r>
                    </a:p>
                  </a:txBody>
                  <a:tcPr marL="72069" marR="72069" marT="72069" marB="69187" anchor="b"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4.1, 4.2, 4.3</a:t>
                      </a:r>
                    </a:p>
                  </a:txBody>
                  <a:tcPr marL="72069" marR="72069" marT="72069" marB="69187" anchor="b"/>
                </a:tc>
              </a:tr>
              <a:tr h="315860"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 тяжелыми нарушениями речи </a:t>
                      </a:r>
                    </a:p>
                  </a:txBody>
                  <a:tcPr marL="72069" marR="72069" marT="72069" marB="69187" anchor="b"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5.1, 5.2</a:t>
                      </a:r>
                    </a:p>
                  </a:txBody>
                  <a:tcPr marL="72069" marR="72069" marT="72069" marB="69187" anchor="b"/>
                </a:tc>
              </a:tr>
              <a:tr h="315860"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 нарушениями ОДА</a:t>
                      </a:r>
                    </a:p>
                  </a:txBody>
                  <a:tcPr marL="72069" marR="72069" marT="72069" marB="69187" anchor="b"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6.1, 6.2, 6.3, 6.4</a:t>
                      </a:r>
                    </a:p>
                  </a:txBody>
                  <a:tcPr marL="72069" marR="72069" marT="72069" marB="69187" anchor="b"/>
                </a:tc>
              </a:tr>
              <a:tr h="505902"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 задержкой психического развития</a:t>
                      </a:r>
                    </a:p>
                  </a:txBody>
                  <a:tcPr marL="72069" marR="72069" marT="72069" marB="69187" anchor="b"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7.1, 7.2 </a:t>
                      </a:r>
                    </a:p>
                  </a:txBody>
                  <a:tcPr marL="72069" marR="72069" marT="72069" marB="69187" anchor="b"/>
                </a:tc>
              </a:tr>
              <a:tr h="505902"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 расстройствами аутистического спектра </a:t>
                      </a:r>
                    </a:p>
                  </a:txBody>
                  <a:tcPr marL="72069" marR="72069" marT="72069" marB="69187" anchor="b"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8.1, 8.2, 8.3, 8.4</a:t>
                      </a:r>
                    </a:p>
                  </a:txBody>
                  <a:tcPr marL="72069" marR="72069" marT="72069" marB="69187" anchor="b"/>
                </a:tc>
              </a:tr>
              <a:tr h="695945">
                <a:tc>
                  <a:txBody>
                    <a:bodyPr/>
                    <a:lstStyle/>
                    <a:p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 умственной отсталостью (интеллектуальными нарушениями) </a:t>
                      </a:r>
                    </a:p>
                  </a:txBody>
                  <a:tcPr marL="72069" marR="72069" marT="72069" marB="69187" anchor="b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pt-BR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6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иказ</a:t>
                      </a:r>
                      <a:r>
                        <a:rPr lang="pt-BR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pt-B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1599, вар. 1</a:t>
                      </a:r>
                    </a:p>
                    <a:p>
                      <a:r>
                        <a:rPr lang="pt-BR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r>
                        <a:rPr lang="ru-RU" sz="16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иказ</a:t>
                      </a:r>
                      <a:r>
                        <a:rPr lang="ru-RU" sz="16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</a:t>
                      </a:r>
                      <a:r>
                        <a:rPr lang="pt-BR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1599</a:t>
                      </a:r>
                      <a:r>
                        <a:rPr lang="pt-BR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вар. 2</a:t>
                      </a:r>
                    </a:p>
                  </a:txBody>
                  <a:tcPr marL="72069" marR="72069" marT="72069" marB="69187" anchor="b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43608" y="188640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Helvetica Neue"/>
              </a:rPr>
              <a:t>Рекомендованная </a:t>
            </a:r>
            <a:r>
              <a:rPr lang="ru-RU" dirty="0" smtClean="0">
                <a:latin typeface="Helvetica Neue"/>
              </a:rPr>
              <a:t>ТПМПК </a:t>
            </a:r>
            <a:r>
              <a:rPr lang="ru-RU" dirty="0">
                <a:latin typeface="Helvetica Neue"/>
              </a:rPr>
              <a:t>образовательная программа шифруется обозначенным для нарушения кодом и указанием после точки варианта АООП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064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081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171400"/>
            <a:ext cx="9110345" cy="6858000"/>
          </a:xfrm>
        </p:spPr>
      </p:pic>
    </p:spTree>
    <p:extLst>
      <p:ext uri="{BB962C8B-B14F-4D97-AF65-F5344CB8AC3E}">
        <p14:creationId xmlns:p14="http://schemas.microsoft.com/office/powerpoint/2010/main" val="4940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Нормативно – правовые акты РФ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056784" cy="5400600"/>
          </a:xfrm>
        </p:spPr>
        <p:txBody>
          <a:bodyPr>
            <a:normAutofit fontScale="92500" lnSpcReduction="10000"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закон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от 29 декабря 2012 г. N 273-ФЗ "Об образовании в Российской Федерации" (далее - ФЗ-273), регламентирующий право детей с ОВЗ и инвалидов на образование в течение всей жизни. ФЗ-273 обязывает федеральные государственные органы, органы государственной власти субъектов Российской Федерации и органы местного самоуправления создавать необходимые условия для коррекции нарушений развития и социальной адаптации, оказания ранней коррекционной помощи на основе специальных педагогических подходов 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ч. 5 ст. 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ФЗ-273).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 от 20 сентября 2013 г. N 1082 "Об утверждении Положения о психолого-медико-педагогической комиссии").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 от 19 декабря 2014 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№ 1598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"Об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здоровья" (далее - ФГОС НОО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 от 19 декабря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№ 1599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"Об утверждении федерального государственного образовательного стандарта образования обучающихся с умственной отсталостью (интеллектуальными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23.05.2016 N ВК-1074/07 «О совершенствовании деятельности психолого-медико-педагогических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комиссий».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РФ от 24 ноября 2022 г. № 1026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федеральной адаптированной основной общеобразовательной программы обучающихся с умственной отсталостью (интеллектуальными нарушениями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417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76672"/>
            <a:ext cx="7128792" cy="4525963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1-й вариант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предполагает, что обучающийся получает образование, полностью соответствующее по итоговым достижениям к моменту завершения обучения, образованию сверстников, находясь в их среде и в те же сроки обучения.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 первому варианту свидетельствует о том, что ребенок обучается по общему с детьми без ОВЗ учебному плану. Его особые образовательные потребности удовлетворяются в ходе внеурочной работы. Суть потребностей и, соответственно, необходимого сопровождения, обозначена в соответствующем приложении ФГОС НОО ОВЗ и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ПрАООП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Конкретное содержание сопровождения устанавливается консилиумом образовательной организации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ОО), ПМПК обозначает лишь основные его направления. Обучение по варианту 1 ФГОС НОО ОВЗ может быть организовано по основной образовательной программе, при необходимости — в соответствии с индивидуальным учебным планом. Обучение по индивидуальному учебному плану в пределах осваиваемых общеобразовательных программ осуществляется в порядке, установленном локальными нормативными актами образовательной организации. При прохождении обучения в соответствии с индивидуальным учебным планом его продолжительность может быть изменена образовательной организацией с учетом особенностей и образовательных потребностей конкретного обучающегося. АООП для таких обучающихся разрабатывается в части программы коррекционной работы, которая реализуется во внеурочной деятельности.</a:t>
            </a:r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10147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620688"/>
            <a:ext cx="68407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2-й вариант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предполагает, что обучающийся получает образование в пролонгированные сроки обучения. Обучение по второму варианту свидетельствует о том, что уровень сложности образовательной программы ниже, в учебный план включены курсы коррекционно-развивающей области, обозначенные во ФГОС и АООП. Наряду с академическими достижениями внимание обращено и к формированию сферы жизненной компетенции. Рабочая группа образовательной организации, созданная локальным актом, вносит необходимые дополнения в 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ПрАООП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касающиеся оценки достижений в области жизненной компетенции и содержания программы коррекционной работы. Вариант 2 предусматривает обучение по АООП с изменениями в содержательном и организационном разделах (программы отдельных учебных предметов, курсов коррекционно-развивающей области и курсов внеурочной деятельности, реализующиеся на основе УП), что предполагает дополнительные условия в общеобразовательном классе.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951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Необходимость подтверждения рекомендаций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ТПМПК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535300"/>
              </p:ext>
            </p:extLst>
          </p:nvPr>
        </p:nvGraphicFramePr>
        <p:xfrm>
          <a:off x="857224" y="928670"/>
          <a:ext cx="785818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Картинки по запросу картинки детей школьников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714356"/>
            <a:ext cx="1457839" cy="206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картинки детей школьников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396" y="2357430"/>
            <a:ext cx="1204269" cy="237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картинки детей школьников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2" y="4929198"/>
            <a:ext cx="1906910" cy="177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332656"/>
            <a:ext cx="6390456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 нагрузки специалиста сопровождения зависит от числа обучающихся с ОВЗ в организации.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реализации адаптированных общеобразовательных программ в 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32. При организации образовательной деятельности по адаптированной общеобразовательной программе создаются условия для лечебно-восстановительной работы, организации образовательной деятельности и коррекционных занятий с учетом..."/>
              </a:rPr>
              <a:t>пункте 32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Порядка, утвержденного 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приказом </a:t>
            </a:r>
            <a:r>
              <a:rPr lang="ru-RU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Минобрнауки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России от 30 августа 2013 г. № 1015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приведены штатные единицы для школы: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– дефектолог (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олигофренопедагог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сурдопедагог, тифлопедагог) на каждые 6–12 учащихся с ОВЗ;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учитель-логопед на каждые 6–12 учащихся с ОВЗ;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 – психолог 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каждые 20 учащихся с ОВЗ;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тьютор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ассистент (помощник) на каждые 1–6 учащихся с ОВЗ.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 нагрузочные соотношения являются желательными, но окончательное решение принимает учредитель образовательной организации. Его решение зависит от финансовых, организационных и других возможностей.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3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4desktop.ru/wallpaper/4desktop_ru_Puteshestvie_na_share_1024_32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4608512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28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" y="71423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 работы ТПМПК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000100" y="1214423"/>
            <a:ext cx="7072362" cy="19265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Выявление  детей и подростков с отклонениями в развитии, проведение комплексного диагностического обследования несовершеннолетних и разработка рекомендаций, направленных на определение специальных условий получения ими образования и сопутствующего  медицинского обслуживания.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3356992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76200" algn="ctr">
              <a:lnSpc>
                <a:spcPct val="100000"/>
              </a:lnSpc>
            </a:pPr>
            <a:r>
              <a:rPr lang="ru-RU" sz="2800" b="1" spc="-5" dirty="0">
                <a:latin typeface="Times New Roman"/>
                <a:cs typeface="Times New Roman"/>
              </a:rPr>
              <a:t>Функции:</a:t>
            </a:r>
            <a:endParaRPr lang="ru-RU" sz="2800" dirty="0">
              <a:latin typeface="Times New Roman"/>
              <a:cs typeface="Times New Roman"/>
            </a:endParaRPr>
          </a:p>
          <a:p>
            <a:pPr marL="149225" indent="-137160">
              <a:lnSpc>
                <a:spcPct val="100000"/>
              </a:lnSpc>
              <a:buChar char="•"/>
              <a:tabLst>
                <a:tab pos="149860" algn="l"/>
              </a:tabLst>
            </a:pPr>
            <a:r>
              <a:rPr lang="ru-RU" spc="-5" dirty="0">
                <a:latin typeface="Times New Roman"/>
                <a:cs typeface="Times New Roman"/>
              </a:rPr>
              <a:t>экспертно-диагностическая</a:t>
            </a:r>
            <a:endParaRPr lang="ru-RU" dirty="0">
              <a:latin typeface="Times New Roman"/>
              <a:cs typeface="Times New Roman"/>
            </a:endParaRPr>
          </a:p>
          <a:p>
            <a:pPr marL="149225" indent="-137160">
              <a:lnSpc>
                <a:spcPct val="100000"/>
              </a:lnSpc>
              <a:buChar char="•"/>
              <a:tabLst>
                <a:tab pos="149860" algn="l"/>
              </a:tabLst>
            </a:pPr>
            <a:r>
              <a:rPr lang="ru-RU" spc="-20" dirty="0">
                <a:latin typeface="Times New Roman"/>
                <a:cs typeface="Times New Roman"/>
              </a:rPr>
              <a:t>консультативная</a:t>
            </a:r>
            <a:endParaRPr lang="ru-RU" dirty="0">
              <a:latin typeface="Times New Roman"/>
              <a:cs typeface="Times New Roman"/>
            </a:endParaRPr>
          </a:p>
          <a:p>
            <a:pPr marL="149225" indent="-137160">
              <a:lnSpc>
                <a:spcPct val="100000"/>
              </a:lnSpc>
              <a:buChar char="•"/>
              <a:tabLst>
                <a:tab pos="149860" algn="l"/>
              </a:tabLst>
            </a:pPr>
            <a:r>
              <a:rPr lang="ru-RU" spc="-10" dirty="0">
                <a:latin typeface="Times New Roman"/>
                <a:cs typeface="Times New Roman"/>
              </a:rPr>
              <a:t>функция</a:t>
            </a:r>
            <a:r>
              <a:rPr lang="ru-RU" spc="-70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сопровождения</a:t>
            </a:r>
            <a:endParaRPr lang="ru-RU" dirty="0">
              <a:latin typeface="Times New Roman"/>
              <a:cs typeface="Times New Roman"/>
            </a:endParaRPr>
          </a:p>
          <a:p>
            <a:pPr marL="149225" indent="-137160">
              <a:lnSpc>
                <a:spcPct val="100000"/>
              </a:lnSpc>
              <a:buChar char="•"/>
              <a:tabLst>
                <a:tab pos="149860" algn="l"/>
              </a:tabLst>
            </a:pPr>
            <a:r>
              <a:rPr lang="ru-RU" spc="-5" dirty="0">
                <a:latin typeface="Times New Roman"/>
                <a:cs typeface="Times New Roman"/>
              </a:rPr>
              <a:t>информационно-просветительская</a:t>
            </a:r>
            <a:endParaRPr lang="ru-RU" dirty="0">
              <a:latin typeface="Times New Roman"/>
              <a:cs typeface="Times New Roman"/>
            </a:endParaRPr>
          </a:p>
          <a:p>
            <a:pPr marL="149225" indent="-137160">
              <a:lnSpc>
                <a:spcPct val="100000"/>
              </a:lnSpc>
              <a:buChar char="•"/>
              <a:tabLst>
                <a:tab pos="149860" algn="l"/>
              </a:tabLst>
            </a:pPr>
            <a:r>
              <a:rPr lang="ru-RU" spc="-5" dirty="0">
                <a:latin typeface="Times New Roman"/>
                <a:cs typeface="Times New Roman"/>
              </a:rPr>
              <a:t>организационно-методическая</a:t>
            </a:r>
            <a:endParaRPr lang="ru-RU" dirty="0">
              <a:latin typeface="Times New Roman"/>
              <a:cs typeface="Times New Roman"/>
            </a:endParaRPr>
          </a:p>
          <a:p>
            <a:pPr marL="149225" indent="-137160">
              <a:lnSpc>
                <a:spcPct val="100000"/>
              </a:lnSpc>
              <a:buChar char="•"/>
              <a:tabLst>
                <a:tab pos="149860" algn="l"/>
              </a:tabLst>
            </a:pPr>
            <a:r>
              <a:rPr lang="ru-RU" dirty="0">
                <a:latin typeface="Times New Roman"/>
                <a:cs typeface="Times New Roman"/>
              </a:rPr>
              <a:t>аналитическая</a:t>
            </a:r>
          </a:p>
        </p:txBody>
      </p:sp>
      <p:pic>
        <p:nvPicPr>
          <p:cNvPr id="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8144" y="3645024"/>
            <a:ext cx="2294023" cy="24772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304800"/>
            <a:ext cx="73914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Причины направления на ТПМПК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6553" y="1628800"/>
            <a:ext cx="7391400" cy="472440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формировании и автоматизации учебных навыков;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оведенческие проблемы;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интеллектуальном 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или психофизическом  развитии;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коммуникативных 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навыков.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2996952"/>
            <a:ext cx="2062334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796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3284984"/>
            <a:ext cx="5760640" cy="33409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6411" y="527222"/>
            <a:ext cx="647094" cy="64709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668344" y="4813809"/>
            <a:ext cx="1800200" cy="1138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476672"/>
            <a:ext cx="741682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spc="-10" dirty="0">
                <a:latin typeface="Times New Roman"/>
                <a:cs typeface="Times New Roman"/>
              </a:rPr>
              <a:t>Инициатор</a:t>
            </a:r>
            <a:r>
              <a:rPr lang="ru-RU" sz="3200" b="1" spc="-45" dirty="0">
                <a:latin typeface="Times New Roman"/>
                <a:cs typeface="Times New Roman"/>
              </a:rPr>
              <a:t> </a:t>
            </a:r>
            <a:r>
              <a:rPr lang="ru-RU" sz="3200" b="1" spc="-10" dirty="0">
                <a:latin typeface="Times New Roman"/>
                <a:cs typeface="Times New Roman"/>
              </a:rPr>
              <a:t>направления</a:t>
            </a:r>
            <a:r>
              <a:rPr lang="ru-RU" sz="3200" b="1" spc="-50" dirty="0">
                <a:latin typeface="Times New Roman"/>
                <a:cs typeface="Times New Roman"/>
              </a:rPr>
              <a:t> </a:t>
            </a:r>
            <a:r>
              <a:rPr lang="ru-RU" sz="3200" b="1" spc="-5" dirty="0">
                <a:latin typeface="Times New Roman"/>
                <a:cs typeface="Times New Roman"/>
              </a:rPr>
              <a:t>на</a:t>
            </a:r>
            <a:endParaRPr lang="ru-RU" sz="3200" dirty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5"/>
              </a:spcBef>
            </a:pPr>
            <a:r>
              <a:rPr lang="ru-RU" sz="3200" b="1" dirty="0" smtClean="0">
                <a:latin typeface="Times New Roman"/>
                <a:cs typeface="Times New Roman"/>
              </a:rPr>
              <a:t>ТПМПК</a:t>
            </a:r>
            <a:endParaRPr lang="ru-RU" sz="2800" dirty="0">
              <a:latin typeface="Times New Roman"/>
              <a:cs typeface="Times New Roman"/>
            </a:endParaRPr>
          </a:p>
          <a:p>
            <a:pPr marL="12700" marR="254000">
              <a:lnSpc>
                <a:spcPct val="150000"/>
              </a:lnSpc>
              <a:spcBef>
                <a:spcPts val="10"/>
              </a:spcBef>
              <a:buChar char="•"/>
              <a:tabLst>
                <a:tab pos="149860" algn="l"/>
              </a:tabLst>
            </a:pPr>
            <a:r>
              <a:rPr lang="ru-RU" sz="2800" spc="-15" dirty="0" smtClean="0">
                <a:latin typeface="Times New Roman"/>
                <a:cs typeface="Times New Roman"/>
              </a:rPr>
              <a:t> </a:t>
            </a:r>
            <a:r>
              <a:rPr lang="ru-RU" sz="2800" spc="-15" dirty="0" smtClean="0">
                <a:latin typeface="Times New Roman"/>
                <a:cs typeface="Times New Roman"/>
              </a:rPr>
              <a:t>Психолого-педагогические </a:t>
            </a:r>
            <a:r>
              <a:rPr lang="ru-RU" sz="2800" spc="-10" dirty="0" smtClean="0">
                <a:latin typeface="Times New Roman"/>
                <a:cs typeface="Times New Roman"/>
              </a:rPr>
              <a:t>консилиумы</a:t>
            </a:r>
            <a:r>
              <a:rPr lang="ru-RU" sz="2800" spc="-25" dirty="0" smtClean="0">
                <a:latin typeface="Times New Roman"/>
                <a:cs typeface="Times New Roman"/>
              </a:rPr>
              <a:t> </a:t>
            </a:r>
            <a:r>
              <a:rPr lang="ru-RU" sz="2800" spc="-35" dirty="0" smtClean="0">
                <a:latin typeface="Times New Roman"/>
                <a:cs typeface="Times New Roman"/>
              </a:rPr>
              <a:t>ОО;</a:t>
            </a:r>
            <a:endParaRPr lang="ru-RU" sz="2800" dirty="0">
              <a:latin typeface="Times New Roman"/>
              <a:cs typeface="Times New Roman"/>
            </a:endParaRPr>
          </a:p>
          <a:p>
            <a:pPr marL="149225" indent="-137160">
              <a:lnSpc>
                <a:spcPct val="150000"/>
              </a:lnSpc>
              <a:buChar char="•"/>
              <a:tabLst>
                <a:tab pos="149860" algn="l"/>
              </a:tabLst>
            </a:pPr>
            <a:r>
              <a:rPr lang="ru-RU" sz="2800" spc="-15" dirty="0" smtClean="0">
                <a:latin typeface="Times New Roman"/>
                <a:cs typeface="Times New Roman"/>
              </a:rPr>
              <a:t> Родители</a:t>
            </a:r>
            <a:r>
              <a:rPr lang="ru-RU" sz="2800" spc="-15" dirty="0">
                <a:latin typeface="Times New Roman"/>
                <a:cs typeface="Times New Roman"/>
              </a:rPr>
              <a:t>;</a:t>
            </a:r>
            <a:endParaRPr lang="ru-RU" sz="2800" dirty="0">
              <a:latin typeface="Times New Roman"/>
              <a:cs typeface="Times New Roman"/>
            </a:endParaRPr>
          </a:p>
          <a:p>
            <a:pPr marL="149225" indent="-137160">
              <a:lnSpc>
                <a:spcPct val="150000"/>
              </a:lnSpc>
              <a:buChar char="•"/>
              <a:tabLst>
                <a:tab pos="149860" algn="l"/>
              </a:tabLst>
            </a:pPr>
            <a:r>
              <a:rPr lang="ru-RU" sz="2800" spc="-5" dirty="0" smtClean="0">
                <a:latin typeface="Times New Roman"/>
                <a:cs typeface="Times New Roman"/>
              </a:rPr>
              <a:t> Органы</a:t>
            </a:r>
            <a:r>
              <a:rPr lang="ru-RU" sz="2800" spc="-25" dirty="0" smtClean="0">
                <a:latin typeface="Times New Roman"/>
                <a:cs typeface="Times New Roman"/>
              </a:rPr>
              <a:t> </a:t>
            </a:r>
            <a:r>
              <a:rPr lang="ru-RU" sz="2800" spc="-10" dirty="0">
                <a:latin typeface="Times New Roman"/>
                <a:cs typeface="Times New Roman"/>
              </a:rPr>
              <a:t>здравоохранения;</a:t>
            </a:r>
            <a:endParaRPr lang="ru-RU" sz="2800" dirty="0">
              <a:latin typeface="Times New Roman"/>
              <a:cs typeface="Times New Roman"/>
            </a:endParaRPr>
          </a:p>
          <a:p>
            <a:pPr marL="12700" marR="880744">
              <a:lnSpc>
                <a:spcPct val="150000"/>
              </a:lnSpc>
              <a:buChar char="•"/>
              <a:tabLst>
                <a:tab pos="149860" algn="l"/>
              </a:tabLst>
            </a:pPr>
            <a:r>
              <a:rPr lang="ru-RU" sz="2800" spc="-5" dirty="0" smtClean="0">
                <a:latin typeface="Times New Roman"/>
                <a:cs typeface="Times New Roman"/>
              </a:rPr>
              <a:t> Учреждения</a:t>
            </a:r>
            <a:r>
              <a:rPr lang="ru-RU" sz="2800" spc="-45" dirty="0" smtClean="0">
                <a:latin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cs typeface="Times New Roman"/>
              </a:rPr>
              <a:t>соцзащиты</a:t>
            </a:r>
            <a:r>
              <a:rPr lang="ru-RU" sz="2800" spc="-25" dirty="0">
                <a:latin typeface="Times New Roman"/>
                <a:cs typeface="Times New Roman"/>
              </a:rPr>
              <a:t> </a:t>
            </a:r>
            <a:r>
              <a:rPr lang="ru-RU" sz="2800" spc="-5" dirty="0">
                <a:latin typeface="Times New Roman"/>
                <a:cs typeface="Times New Roman"/>
              </a:rPr>
              <a:t>или </a:t>
            </a:r>
            <a:r>
              <a:rPr lang="ru-RU" sz="2800" spc="-434" dirty="0">
                <a:latin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cs typeface="Times New Roman"/>
              </a:rPr>
              <a:t>реабилитационные</a:t>
            </a:r>
            <a:r>
              <a:rPr lang="ru-RU" sz="2800" spc="-15" dirty="0">
                <a:latin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cs typeface="Times New Roman"/>
              </a:rPr>
              <a:t>центры.</a:t>
            </a:r>
          </a:p>
        </p:txBody>
      </p:sp>
    </p:spTree>
    <p:extLst>
      <p:ext uri="{BB962C8B-B14F-4D97-AF65-F5344CB8AC3E}">
        <p14:creationId xmlns:p14="http://schemas.microsoft.com/office/powerpoint/2010/main" val="787048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404664"/>
            <a:ext cx="3960440" cy="3888432"/>
          </a:xfrm>
        </p:spPr>
        <p:txBody>
          <a:bodyPr numCol="1">
            <a:normAutofit fontScale="4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3800" b="1" dirty="0">
                <a:solidFill>
                  <a:srgbClr val="002060"/>
                </a:solidFill>
                <a:latin typeface="Times New Roman"/>
                <a:cs typeface="Times New Roman"/>
              </a:rPr>
              <a:t>Состав</a:t>
            </a:r>
            <a:r>
              <a:rPr lang="ru-RU" sz="3800" b="1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3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ТПМПК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600" dirty="0" smtClean="0">
                <a:latin typeface="Times New Roman"/>
                <a:cs typeface="Times New Roman"/>
              </a:rPr>
              <a:t>Руководитель комиссии;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600" dirty="0" smtClean="0">
                <a:latin typeface="Times New Roman"/>
                <a:cs typeface="Times New Roman"/>
              </a:rPr>
              <a:t>Секретарь комиссии;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600" b="1" u="sng" dirty="0" smtClean="0">
                <a:latin typeface="Times New Roman"/>
                <a:cs typeface="Times New Roman"/>
              </a:rPr>
              <a:t>Члены комиссии: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600" spc="-15" dirty="0" smtClean="0">
                <a:latin typeface="Times New Roman"/>
                <a:cs typeface="Times New Roman"/>
              </a:rPr>
              <a:t>Педагог-психолог;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600" spc="-5" dirty="0" smtClean="0">
                <a:latin typeface="Times New Roman"/>
                <a:cs typeface="Times New Roman"/>
              </a:rPr>
              <a:t>Учитель-логопед;</a:t>
            </a:r>
            <a:endParaRPr lang="ru-RU" sz="3600" dirty="0" smtClean="0">
              <a:latin typeface="Times New Roman"/>
              <a:cs typeface="Times New Roman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600" spc="-5" dirty="0" smtClean="0">
                <a:latin typeface="Times New Roman"/>
                <a:cs typeface="Times New Roman"/>
              </a:rPr>
              <a:t>Учитель-дефектолог</a:t>
            </a:r>
            <a:r>
              <a:rPr lang="ru-RU" sz="3600" dirty="0" smtClean="0">
                <a:latin typeface="Times New Roman"/>
                <a:cs typeface="Times New Roman"/>
              </a:rPr>
              <a:t>;</a:t>
            </a:r>
            <a:r>
              <a:rPr lang="ru-RU" sz="3600" dirty="0">
                <a:latin typeface="Times New Roman"/>
                <a:cs typeface="Times New Roman"/>
              </a:rPr>
              <a:t/>
            </a:r>
            <a:br>
              <a:rPr lang="ru-RU" sz="3600" dirty="0">
                <a:latin typeface="Times New Roman"/>
                <a:cs typeface="Times New Roman"/>
              </a:rPr>
            </a:br>
            <a:r>
              <a:rPr lang="ru-RU" sz="3600" spc="-20" dirty="0" smtClean="0">
                <a:latin typeface="Times New Roman"/>
                <a:cs typeface="Times New Roman"/>
              </a:rPr>
              <a:t>Врач</a:t>
            </a:r>
            <a:r>
              <a:rPr lang="ru-RU" sz="3600" spc="-30" dirty="0" smtClean="0">
                <a:latin typeface="Times New Roman"/>
                <a:cs typeface="Times New Roman"/>
              </a:rPr>
              <a:t> – педиатр </a:t>
            </a:r>
            <a:r>
              <a:rPr lang="ru-RU" sz="3600" dirty="0" smtClean="0">
                <a:latin typeface="Times New Roman"/>
                <a:cs typeface="Times New Roman"/>
              </a:rPr>
              <a:t>(по</a:t>
            </a:r>
            <a:r>
              <a:rPr lang="ru-RU" sz="3600" spc="-25" dirty="0" smtClean="0">
                <a:latin typeface="Times New Roman"/>
                <a:cs typeface="Times New Roman"/>
              </a:rPr>
              <a:t> </a:t>
            </a:r>
            <a:r>
              <a:rPr lang="ru-RU" sz="3600" spc="-10" dirty="0">
                <a:latin typeface="Times New Roman"/>
                <a:cs typeface="Times New Roman"/>
              </a:rPr>
              <a:t>согласованию</a:t>
            </a:r>
            <a:r>
              <a:rPr lang="ru-RU" sz="3600" spc="-10" dirty="0" smtClean="0">
                <a:latin typeface="Times New Roman"/>
                <a:cs typeface="Times New Roman"/>
              </a:rPr>
              <a:t>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600" spc="-10" dirty="0" smtClean="0">
                <a:latin typeface="Times New Roman"/>
                <a:cs typeface="Times New Roman"/>
              </a:rPr>
              <a:t>Врач – психиатр </a:t>
            </a:r>
            <a:r>
              <a:rPr lang="ru-RU" sz="3600" dirty="0" smtClean="0">
                <a:latin typeface="Times New Roman"/>
                <a:cs typeface="Times New Roman"/>
              </a:rPr>
              <a:t>(</a:t>
            </a:r>
            <a:r>
              <a:rPr lang="ru-RU" sz="3600" dirty="0">
                <a:latin typeface="Times New Roman"/>
                <a:cs typeface="Times New Roman"/>
              </a:rPr>
              <a:t>по</a:t>
            </a:r>
            <a:r>
              <a:rPr lang="ru-RU" sz="3600" spc="-25" dirty="0">
                <a:latin typeface="Times New Roman"/>
                <a:cs typeface="Times New Roman"/>
              </a:rPr>
              <a:t> </a:t>
            </a:r>
            <a:r>
              <a:rPr lang="ru-RU" sz="3600" spc="-10" dirty="0">
                <a:latin typeface="Times New Roman"/>
                <a:cs typeface="Times New Roman"/>
              </a:rPr>
              <a:t>согласованию);</a:t>
            </a:r>
          </a:p>
          <a:p>
            <a:pPr marL="0" indent="0">
              <a:buNone/>
            </a:pPr>
            <a:r>
              <a:rPr lang="ru-RU" b="1" dirty="0">
                <a:latin typeface="Times New Roman"/>
                <a:cs typeface="Times New Roman"/>
              </a:rPr>
              <a:t/>
            </a:r>
            <a:br>
              <a:rPr lang="ru-RU" b="1" dirty="0">
                <a:latin typeface="Times New Roman"/>
                <a:cs typeface="Times New Roman"/>
              </a:rPr>
            </a:b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!</a:t>
            </a:r>
            <a:r>
              <a:rPr lang="ru-RU" sz="3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могут быть включены  социальный 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и </a:t>
            </a:r>
            <a:r>
              <a:rPr lang="ru-RU" sz="3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специалисты.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22320" y="4293096"/>
            <a:ext cx="6978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ТПМПК создается на основании приказа Управления Образования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Лазо.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Персональный, количественный состав комиссии и график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утверждается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ежегодно.</a:t>
            </a:r>
          </a:p>
        </p:txBody>
      </p:sp>
      <p:pic>
        <p:nvPicPr>
          <p:cNvPr id="5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2120" y="197748"/>
            <a:ext cx="2178207" cy="380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96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282" y="715891"/>
            <a:ext cx="4896544" cy="52649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23728" y="348709"/>
            <a:ext cx="595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НА ИМЯ РУКОВОДИТЕЛЯ ТПМПК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7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1556792"/>
            <a:ext cx="3708412" cy="42974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510" y="1556792"/>
            <a:ext cx="3668596" cy="42974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71600" y="476672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родителя(законного представителя) на обработку персональных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своих и ребенка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64301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404664"/>
            <a:ext cx="7038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Документы, удостоверяющие личность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340768"/>
            <a:ext cx="6894512" cy="4392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SzPts val="1400"/>
            </a:pP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паспорта родителей (законных представителей) + прописка (заверенная </a:t>
            </a:r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 ОО). 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SzPts val="1400"/>
            </a:pP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ребенок находится под опекой, то предоставляется также копия Постановления об опеке.</a:t>
            </a:r>
          </a:p>
          <a:p>
            <a:pPr lvl="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 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проживает в детском доме, то предоставляется копия  Постановление о назначении законным представителем ребенка директора детского дома, выданное органами опеки и попечительства муниципального района имени Лаза, а также копия приказа о назначении директора на должность.</a:t>
            </a:r>
          </a:p>
          <a:p>
            <a:pPr lvl="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 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находится в КГКУ СРЦ р.п. Хор или с. Могилевка, то только с личного согласия родителя, по доверенности.</a:t>
            </a:r>
          </a:p>
          <a:p>
            <a:pPr lvl="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 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 мамы в паспорте и свидетельстве о рождения разные, то прикладываем документ, подтверждающий смену фамилии родителя.</a:t>
            </a:r>
            <a:endParaRPr lang="ru-RU" alt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276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</TotalTime>
  <Words>938</Words>
  <Application>Microsoft Office PowerPoint</Application>
  <PresentationFormat>Экран (4:3)</PresentationFormat>
  <Paragraphs>133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Arial MT</vt:lpstr>
      <vt:lpstr>Calibri</vt:lpstr>
      <vt:lpstr>Constantia</vt:lpstr>
      <vt:lpstr>Courier New</vt:lpstr>
      <vt:lpstr>Helvetica Neue</vt:lpstr>
      <vt:lpstr>Symbol</vt:lpstr>
      <vt:lpstr>Times New Roman</vt:lpstr>
      <vt:lpstr>Wingdings</vt:lpstr>
      <vt:lpstr>Office Theme</vt:lpstr>
      <vt:lpstr>Организация работы Территориальной психолого – медико – педагогической комиссии</vt:lpstr>
      <vt:lpstr>Нормативно – правовые акты РФ </vt:lpstr>
      <vt:lpstr>Цель работы ТПМПК</vt:lpstr>
      <vt:lpstr>Причины направления на ТПМПК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Процедура обследования на ТПМПК</vt:lpstr>
      <vt:lpstr>Презентация PowerPoint</vt:lpstr>
      <vt:lpstr>Презентация PowerPoint</vt:lpstr>
      <vt:lpstr>Презентация PowerPoint</vt:lpstr>
      <vt:lpstr>Презентация PowerPoint</vt:lpstr>
      <vt:lpstr>Необходимость подтверждения рекомендаций  ТПМПК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Admin_1</cp:lastModifiedBy>
  <cp:revision>128</cp:revision>
  <cp:lastPrinted>2023-02-17T07:36:07Z</cp:lastPrinted>
  <dcterms:created xsi:type="dcterms:W3CDTF">2013-10-20T14:54:06Z</dcterms:created>
  <dcterms:modified xsi:type="dcterms:W3CDTF">2023-02-17T07:38:27Z</dcterms:modified>
</cp:coreProperties>
</file>