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5" r:id="rId3"/>
    <p:sldId id="276" r:id="rId4"/>
    <p:sldId id="277" r:id="rId5"/>
    <p:sldId id="257" r:id="rId6"/>
    <p:sldId id="258" r:id="rId7"/>
    <p:sldId id="260" r:id="rId8"/>
    <p:sldId id="259" r:id="rId9"/>
    <p:sldId id="278" r:id="rId10"/>
    <p:sldId id="261" r:id="rId11"/>
    <p:sldId id="271" r:id="rId12"/>
    <p:sldId id="27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08CD5-5B27-477D-8DAA-DB8CFBE5D53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13088-55A4-4498-9952-2B228116D42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58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613088-55A4-4498-9952-2B228116D42D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23528" y="2178834"/>
            <a:ext cx="8391876" cy="17502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«Современные </a:t>
            </a:r>
            <a:r>
              <a:rPr kumimoji="0" lang="ru-RU" sz="400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формы работы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i="0" u="none" strike="noStrike" kern="1200" cap="none" spc="0" normalizeH="0" noProof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с родителями»</a:t>
            </a:r>
            <a:endParaRPr kumimoji="0" lang="ru-RU" sz="40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39552" y="620688"/>
            <a:ext cx="7992888" cy="1296144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СОШ №1 </a:t>
            </a:r>
          </a:p>
          <a:p>
            <a:pPr algn="ctr">
              <a:spcBef>
                <a:spcPts val="0"/>
              </a:spcBef>
              <a:buNone/>
            </a:pP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р.п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Переяславка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148064" y="4221088"/>
            <a:ext cx="41344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Методическое объединение</a:t>
            </a:r>
          </a:p>
          <a:p>
            <a:r>
              <a:rPr lang="ru-RU" dirty="0" smtClean="0"/>
              <a:t> классных руководителей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995936" y="5517232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2022 год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229600" cy="5214974"/>
          </a:xfrm>
        </p:spPr>
        <p:txBody>
          <a:bodyPr anchor="ctr">
            <a:noAutofit/>
          </a:bodyPr>
          <a:lstStyle/>
          <a:p>
            <a:r>
              <a:rPr lang="ru-RU" sz="3600" dirty="0" smtClean="0">
                <a:solidFill>
                  <a:srgbClr val="660033"/>
                </a:solidFill>
                <a:latin typeface="+mn-lt"/>
              </a:rPr>
              <a:t>К </a:t>
            </a:r>
            <a:r>
              <a:rPr lang="ru-RU" sz="3600" b="1" dirty="0" smtClean="0">
                <a:solidFill>
                  <a:srgbClr val="660033"/>
                </a:solidFill>
                <a:latin typeface="+mn-lt"/>
              </a:rPr>
              <a:t>инновационным формам </a:t>
            </a:r>
            <a:r>
              <a:rPr lang="ru-RU" sz="3600" dirty="0" smtClean="0">
                <a:solidFill>
                  <a:srgbClr val="660033"/>
                </a:solidFill>
                <a:latin typeface="+mn-lt"/>
              </a:rPr>
              <a:t>работы </a:t>
            </a:r>
            <a:r>
              <a:rPr lang="ru-RU" sz="3600" i="1" dirty="0" smtClean="0">
                <a:solidFill>
                  <a:srgbClr val="660033"/>
                </a:solidFill>
                <a:latin typeface="+mn-lt"/>
              </a:rPr>
              <a:t>с родителями относятся:</a:t>
            </a:r>
            <a:br>
              <a:rPr lang="ru-RU" sz="3600" i="1" dirty="0" smtClean="0">
                <a:solidFill>
                  <a:srgbClr val="660033"/>
                </a:solidFill>
                <a:latin typeface="+mn-lt"/>
              </a:rPr>
            </a:br>
            <a:r>
              <a:rPr lang="ru-RU" sz="3600" i="1" dirty="0" smtClean="0">
                <a:solidFill>
                  <a:srgbClr val="660033"/>
                </a:solidFill>
                <a:latin typeface="+mn-lt"/>
              </a:rPr>
              <a:t>1</a:t>
            </a:r>
            <a:r>
              <a:rPr lang="ru-RU" sz="3600" dirty="0" smtClean="0">
                <a:solidFill>
                  <a:srgbClr val="660033"/>
                </a:solidFill>
                <a:latin typeface="+mn-lt"/>
              </a:rPr>
              <a:t>. родительские вечера;</a:t>
            </a:r>
            <a:br>
              <a:rPr lang="ru-RU" sz="3600" dirty="0" smtClean="0">
                <a:solidFill>
                  <a:srgbClr val="660033"/>
                </a:solidFill>
                <a:latin typeface="+mn-lt"/>
              </a:rPr>
            </a:br>
            <a:r>
              <a:rPr lang="ru-RU" sz="3600" dirty="0" smtClean="0">
                <a:solidFill>
                  <a:srgbClr val="660033"/>
                </a:solidFill>
                <a:latin typeface="+mn-lt"/>
              </a:rPr>
              <a:t>2. родительские тренинги;</a:t>
            </a:r>
            <a:br>
              <a:rPr lang="ru-RU" sz="3600" dirty="0" smtClean="0">
                <a:solidFill>
                  <a:srgbClr val="660033"/>
                </a:solidFill>
                <a:latin typeface="+mn-lt"/>
              </a:rPr>
            </a:br>
            <a:r>
              <a:rPr lang="ru-RU" sz="3600" dirty="0" smtClean="0">
                <a:solidFill>
                  <a:srgbClr val="660033"/>
                </a:solidFill>
                <a:latin typeface="+mn-lt"/>
              </a:rPr>
              <a:t>3. родительские ринги;</a:t>
            </a:r>
            <a:br>
              <a:rPr lang="ru-RU" sz="3600" dirty="0" smtClean="0">
                <a:solidFill>
                  <a:srgbClr val="660033"/>
                </a:solidFill>
                <a:latin typeface="+mn-lt"/>
              </a:rPr>
            </a:br>
            <a:r>
              <a:rPr lang="ru-RU" sz="3600" dirty="0" smtClean="0">
                <a:solidFill>
                  <a:srgbClr val="660033"/>
                </a:solidFill>
                <a:latin typeface="+mn-lt"/>
              </a:rPr>
              <a:t>4. практикумы;</a:t>
            </a:r>
            <a:br>
              <a:rPr lang="ru-RU" sz="3600" dirty="0" smtClean="0">
                <a:solidFill>
                  <a:srgbClr val="660033"/>
                </a:solidFill>
                <a:latin typeface="+mn-lt"/>
              </a:rPr>
            </a:br>
            <a:r>
              <a:rPr lang="ru-RU" sz="3600" dirty="0" smtClean="0">
                <a:solidFill>
                  <a:srgbClr val="660033"/>
                </a:solidFill>
                <a:latin typeface="+mn-lt"/>
              </a:rPr>
              <a:t>5. родительские чтения;</a:t>
            </a:r>
            <a:br>
              <a:rPr lang="ru-RU" sz="3600" dirty="0" smtClean="0">
                <a:solidFill>
                  <a:srgbClr val="660033"/>
                </a:solidFill>
                <a:latin typeface="+mn-lt"/>
              </a:rPr>
            </a:br>
            <a:r>
              <a:rPr lang="ru-RU" sz="3600" dirty="0" smtClean="0">
                <a:solidFill>
                  <a:srgbClr val="660033"/>
                </a:solidFill>
                <a:latin typeface="+mn-lt"/>
              </a:rPr>
              <a:t>6. интернет - консультации.</a:t>
            </a:r>
            <a:br>
              <a:rPr lang="ru-RU" sz="3600" dirty="0" smtClean="0">
                <a:solidFill>
                  <a:srgbClr val="660033"/>
                </a:solidFill>
                <a:latin typeface="+mn-lt"/>
              </a:rPr>
            </a:br>
            <a:endParaRPr lang="ru-RU" sz="3600" dirty="0">
              <a:solidFill>
                <a:srgbClr val="660033"/>
              </a:solidFill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1000108"/>
            <a:ext cx="7858180" cy="4538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800" i="1" dirty="0" smtClean="0">
                <a:solidFill>
                  <a:srgbClr val="660033"/>
                </a:solidFill>
              </a:rPr>
              <a:t>И традиционные, и нетрадиционные методы, формы взаимодействия классного  руководителя  с  родителями  учеников  ставят одну общую цель – сделать счастливой подрастающую личность, входящую в современную культурную жизнь.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357166"/>
            <a:ext cx="84296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i="1" dirty="0" smtClean="0">
                <a:solidFill>
                  <a:srgbClr val="660033"/>
                </a:solidFill>
              </a:rPr>
              <a:t>                 </a:t>
            </a:r>
          </a:p>
          <a:p>
            <a:pPr>
              <a:lnSpc>
                <a:spcPct val="150000"/>
              </a:lnSpc>
            </a:pPr>
            <a:endParaRPr lang="ru-RU" sz="2000" i="1" dirty="0" smtClean="0">
              <a:solidFill>
                <a:srgbClr val="660033"/>
              </a:solidFill>
            </a:endParaRPr>
          </a:p>
          <a:p>
            <a:pPr>
              <a:lnSpc>
                <a:spcPct val="150000"/>
              </a:lnSpc>
            </a:pPr>
            <a:endParaRPr lang="ru-RU" sz="2000" i="1" dirty="0" smtClean="0">
              <a:solidFill>
                <a:srgbClr val="660033"/>
              </a:solidFill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half" idx="4294967295"/>
          </p:nvPr>
        </p:nvSpPr>
        <p:spPr>
          <a:xfrm>
            <a:off x="357158" y="2500313"/>
            <a:ext cx="8429684" cy="36718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000" i="1" dirty="0" smtClean="0">
                <a:solidFill>
                  <a:srgbClr val="660033"/>
                </a:solidFill>
              </a:rPr>
              <a:t>Спасибо за внимание!</a:t>
            </a:r>
          </a:p>
          <a:p>
            <a:pPr algn="ctr">
              <a:buNone/>
            </a:pPr>
            <a:r>
              <a:rPr lang="ru-RU" sz="4000" i="1" dirty="0">
                <a:solidFill>
                  <a:srgbClr val="660033"/>
                </a:solidFill>
              </a:rPr>
              <a:t>Творческих успехов!</a:t>
            </a:r>
          </a:p>
          <a:p>
            <a:pPr algn="ctr">
              <a:buNone/>
            </a:pPr>
            <a:endParaRPr lang="ru-RU" sz="4000" i="1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997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«Семья и школа – это берег и море. На берегу ребенок делает свои первые шаги, получает первые уроки жизни, а потом перед ним открывается необозримое море Знаний, и курс в этом море прокладывает школа. Это не значит, что он должен совсем оторваться от берега»</a:t>
            </a:r>
          </a:p>
          <a:p>
            <a:pPr marL="0" indent="0" algn="r">
              <a:buNone/>
            </a:pPr>
            <a:r>
              <a:rPr lang="ru-RU" dirty="0"/>
              <a:t>(Лев Кассиль)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394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19256" cy="580926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660033"/>
                </a:solidFill>
                <a:latin typeface="+mn-lt"/>
                <a:ea typeface="+mn-ea"/>
                <a:cs typeface="+mn-cs"/>
              </a:rPr>
              <a:t>Слагаемые успешного сотрудничества с родителями:</a:t>
            </a:r>
            <a:br>
              <a:rPr lang="ru-RU" sz="2800" b="1" dirty="0">
                <a:solidFill>
                  <a:srgbClr val="660033"/>
                </a:solidFill>
                <a:latin typeface="+mn-lt"/>
                <a:ea typeface="+mn-ea"/>
                <a:cs typeface="+mn-cs"/>
              </a:rPr>
            </a:br>
            <a:endParaRPr lang="ru-RU" sz="2800" b="1" dirty="0">
              <a:solidFill>
                <a:srgbClr val="660033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36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Установить доброжелательные отношения с родителями.</a:t>
            </a:r>
          </a:p>
          <a:p>
            <a:r>
              <a:rPr lang="ru-RU" sz="36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Постоянно информировать родителей о процессе воспитания (чем живет школа) и успехах, продвижении в развитии ребенка.</a:t>
            </a:r>
          </a:p>
          <a:p>
            <a:r>
              <a:rPr lang="ru-RU" sz="36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Организовывать педагогическое просвещение родителей, стремиться к повышению их педагогической культуры.</a:t>
            </a:r>
          </a:p>
          <a:p>
            <a:r>
              <a:rPr lang="ru-RU" sz="36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Привлекать родителей к участию в совместной с детьми деятельности как в школе, так и вне ее.</a:t>
            </a:r>
          </a:p>
          <a:p>
            <a:r>
              <a:rPr lang="ru-RU" sz="36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Помощником в работе должен является родительский комитет.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1185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>
                <a:solidFill>
                  <a:srgbClr val="660033"/>
                </a:solidFill>
                <a:latin typeface="+mn-lt"/>
                <a:ea typeface="+mn-ea"/>
                <a:cs typeface="+mn-cs"/>
              </a:rPr>
              <a:t>Цели и задачи сотрудничества: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328592"/>
          </a:xfrm>
        </p:spPr>
        <p:txBody>
          <a:bodyPr>
            <a:normAutofit fontScale="40000" lnSpcReduction="20000"/>
          </a:bodyPr>
          <a:lstStyle/>
          <a:p>
            <a:r>
              <a:rPr lang="ru-RU" sz="6000" b="1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Цель эффективного сотрудничества с родителями</a:t>
            </a:r>
            <a:r>
              <a:rPr lang="ru-RU" sz="60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 повысить ответственность родителей за процесс воспитания своих детей, заинтересовать их в положительном результате образовательного процесса.</a:t>
            </a:r>
          </a:p>
          <a:p>
            <a:r>
              <a:rPr lang="ru-RU" sz="6000" b="1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Задачи, которые помогут прийти к поставленной цели:</a:t>
            </a:r>
          </a:p>
          <a:p>
            <a:r>
              <a:rPr lang="ru-RU" sz="60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 создать атмосферу взаимопонимания между детьми, учителями и родителями в образовательной и воспитательной среде;</a:t>
            </a:r>
          </a:p>
          <a:p>
            <a:r>
              <a:rPr lang="ru-RU" sz="60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изучить семьи учащихся и условия воспитания ребёнка в семье;</a:t>
            </a:r>
          </a:p>
          <a:p>
            <a:r>
              <a:rPr lang="ru-RU" sz="60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установить тесную и плодотворную связь с родителями, привлекать их к учебной деятельности детей и внеурочной, внеклассной работе;</a:t>
            </a:r>
          </a:p>
          <a:p>
            <a:r>
              <a:rPr lang="ru-RU" sz="60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способствовать формированию доверительных и доброжелательных отношений между родителями и детьми, педагогами и родителями.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368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714612" y="571480"/>
            <a:ext cx="4000528" cy="2143140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75000"/>
              </a:schemeClr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Направления сотрудничества классного руководителя и родителей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0034" y="2786058"/>
            <a:ext cx="2714644" cy="257176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rgbClr val="660033"/>
                </a:solidFill>
              </a:rPr>
              <a:t>психолого-педагогическое просвещение родителей</a:t>
            </a:r>
            <a:endParaRPr lang="ru-RU" sz="2400" i="1" dirty="0">
              <a:solidFill>
                <a:srgbClr val="660033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428992" y="4509120"/>
            <a:ext cx="2643206" cy="2000264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rgbClr val="660033"/>
                </a:solidFill>
              </a:rPr>
              <a:t>вовлечение родителей в совместную деятельность</a:t>
            </a:r>
            <a:endParaRPr lang="ru-RU" sz="2400" i="1" dirty="0">
              <a:solidFill>
                <a:srgbClr val="660033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072198" y="2786058"/>
            <a:ext cx="2643206" cy="2571768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solidFill>
                  <a:srgbClr val="660033"/>
                </a:solidFill>
              </a:rPr>
              <a:t>Информирование о содержании  учебно-воспитательного процесса</a:t>
            </a:r>
            <a:endParaRPr lang="ru-RU" sz="2400" i="1" dirty="0">
              <a:solidFill>
                <a:srgbClr val="660033"/>
              </a:solidFill>
            </a:endParaRPr>
          </a:p>
        </p:txBody>
      </p:sp>
      <p:sp>
        <p:nvSpPr>
          <p:cNvPr id="9" name="Тройная стрелка влево/вправо/вверх 8"/>
          <p:cNvSpPr/>
          <p:nvPr/>
        </p:nvSpPr>
        <p:spPr>
          <a:xfrm rot="10800000">
            <a:off x="3819906" y="2998381"/>
            <a:ext cx="1718502" cy="1001842"/>
          </a:xfrm>
          <a:prstGeom prst="leftRightUpArrow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539552" y="692696"/>
            <a:ext cx="8064896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908720"/>
            <a:ext cx="810612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660033"/>
                </a:solidFill>
                <a:ea typeface="Times New Roman" pitchFamily="18" charset="0"/>
                <a:cs typeface="Times New Roman" pitchFamily="18" charset="0"/>
              </a:rPr>
              <a:t>Психолого-педагогическое просвещение </a:t>
            </a:r>
            <a:r>
              <a:rPr lang="ru-RU" sz="2400" i="1" dirty="0" smtClean="0">
                <a:solidFill>
                  <a:srgbClr val="660033"/>
                </a:solidFill>
              </a:rPr>
              <a:t>родителей можно организовать с помощью следующих форм работы</a:t>
            </a:r>
            <a:r>
              <a:rPr lang="ru-RU" sz="2400" dirty="0" smtClean="0">
                <a:solidFill>
                  <a:srgbClr val="660033"/>
                </a:solidFill>
              </a:rPr>
              <a:t>:</a:t>
            </a:r>
            <a:endParaRPr lang="ru-RU" sz="2400" dirty="0">
              <a:solidFill>
                <a:srgbClr val="660033"/>
              </a:solidFill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 rot="10800000" flipV="1">
            <a:off x="539551" y="2462617"/>
            <a:ext cx="8064892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родительские университеты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индивидуальные </a:t>
            </a:r>
            <a:r>
              <a:rPr lang="ru-RU" sz="28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 </a:t>
            </a:r>
            <a:r>
              <a:rPr lang="ru-RU" sz="2800" i="1" dirty="0" smtClean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тематические консультации</a:t>
            </a:r>
            <a:r>
              <a:rPr lang="ru-RU" sz="20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lang="ru-RU" sz="28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800" i="1" dirty="0" smtClean="0">
              <a:solidFill>
                <a:srgbClr val="660033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конференции</a:t>
            </a:r>
            <a:r>
              <a:rPr lang="ru-RU" sz="2800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lang="ru-RU" sz="2800" i="1" dirty="0" smtClean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диспуты, тренинги;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 лекции;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6. родительские чтения.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23528" y="2888415"/>
            <a:ext cx="82809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571604" y="4430261"/>
            <a:ext cx="49292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83568" y="583316"/>
            <a:ext cx="796039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b="1" dirty="0">
                <a:solidFill>
                  <a:srgbClr val="660033"/>
                </a:solidFill>
                <a:ea typeface="Times New Roman" pitchFamily="18" charset="0"/>
                <a:cs typeface="Times New Roman" pitchFamily="18" charset="0"/>
              </a:rPr>
              <a:t>Информирование о содержание учебно-воспитательного процесса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можно организовать с помощью следующих форм деятельности: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500034" y="2313734"/>
            <a:ext cx="8392446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ea typeface="Times New Roman" pitchFamily="18" charset="0"/>
                <a:cs typeface="Times New Roman" pitchFamily="18" charset="0"/>
              </a:rPr>
              <a:t>1. день открытых дверей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Родительский уголок;</a:t>
            </a:r>
            <a:endParaRPr lang="ru-RU" sz="2800" i="1" dirty="0" smtClean="0">
              <a:solidFill>
                <a:srgbClr val="660033"/>
              </a:solidFill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</a:t>
            </a:r>
            <a:r>
              <a:rPr lang="ru-RU" sz="2800" i="1" dirty="0" smtClean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Переписка с родителями;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Экскурсия по школе;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 Знакомство с сайтом школы.</a:t>
            </a:r>
            <a:endParaRPr lang="ru-RU" sz="2800" i="1" dirty="0">
              <a:solidFill>
                <a:srgbClr val="660033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800" i="1" dirty="0">
              <a:solidFill>
                <a:srgbClr val="660033"/>
              </a:solidFill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928662" y="4788581"/>
            <a:ext cx="735811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500034" y="785795"/>
            <a:ext cx="821537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ea typeface="Times New Roman" pitchFamily="18" charset="0"/>
                <a:cs typeface="Times New Roman" pitchFamily="18" charset="0"/>
              </a:rPr>
              <a:t>Вовлечение родителей в совместную деятельность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ea typeface="Times New Roman" pitchFamily="18" charset="0"/>
                <a:cs typeface="Times New Roman" pitchFamily="18" charset="0"/>
              </a:rPr>
              <a:t>можно с помощью следующих форм деятельности: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500034" y="1889824"/>
            <a:ext cx="8643966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ea typeface="Times New Roman" pitchFamily="18" charset="0"/>
                <a:cs typeface="Times New Roman" pitchFamily="18" charset="0"/>
              </a:rPr>
              <a:t>Взаимосвязь с родительским комитетом;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AutoNum type="arabicPeriod"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660033"/>
                </a:solidFill>
                <a:effectLst/>
                <a:ea typeface="Times New Roman" pitchFamily="18" charset="0"/>
                <a:cs typeface="Times New Roman" pitchFamily="18" charset="0"/>
              </a:rPr>
              <a:t>Организация совместных досуговых мероприятий;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solidFill>
                  <a:srgbClr val="660033"/>
                </a:solidFill>
                <a:ea typeface="Times New Roman" pitchFamily="18" charset="0"/>
                <a:cs typeface="Times New Roman" pitchFamily="18" charset="0"/>
              </a:rPr>
              <a:t>помощь</a:t>
            </a:r>
            <a:r>
              <a:rPr lang="ru-RU" sz="2800" i="1" dirty="0" smtClean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</a:t>
            </a:r>
            <a:r>
              <a:rPr lang="ru-RU" sz="2800" i="1" dirty="0">
                <a:solidFill>
                  <a:srgbClr val="660033"/>
                </a:solidFill>
                <a:ea typeface="Times New Roman" pitchFamily="18" charset="0"/>
                <a:cs typeface="Times New Roman" pitchFamily="18" charset="0"/>
              </a:rPr>
              <a:t>организации</a:t>
            </a:r>
            <a:r>
              <a:rPr lang="ru-RU" sz="28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проведении </a:t>
            </a:r>
            <a:r>
              <a:rPr lang="ru-RU" sz="2800" i="1" dirty="0">
                <a:solidFill>
                  <a:srgbClr val="660033"/>
                </a:solidFill>
                <a:ea typeface="Times New Roman" pitchFamily="18" charset="0"/>
                <a:cs typeface="Times New Roman" pitchFamily="18" charset="0"/>
              </a:rPr>
              <a:t>внеклассных</a:t>
            </a:r>
            <a:r>
              <a:rPr lang="ru-RU" sz="28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дел и </a:t>
            </a:r>
            <a:r>
              <a:rPr lang="ru-RU" sz="2800" i="1" dirty="0">
                <a:solidFill>
                  <a:srgbClr val="660033"/>
                </a:solidFill>
                <a:ea typeface="Times New Roman" pitchFamily="18" charset="0"/>
                <a:cs typeface="Times New Roman" pitchFamily="18" charset="0"/>
              </a:rPr>
              <a:t>укрепление</a:t>
            </a:r>
            <a:r>
              <a:rPr lang="ru-RU" sz="28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материально-технической базы </a:t>
            </a:r>
            <a:r>
              <a:rPr lang="ru-RU" sz="2800" i="1" dirty="0">
                <a:solidFill>
                  <a:srgbClr val="660033"/>
                </a:solidFill>
                <a:ea typeface="Times New Roman" pitchFamily="18" charset="0"/>
                <a:cs typeface="Times New Roman" pitchFamily="18" charset="0"/>
              </a:rPr>
              <a:t>школы</a:t>
            </a:r>
            <a:r>
              <a:rPr lang="ru-RU" sz="28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класса («Мастерская добрых дел</a:t>
            </a:r>
            <a:r>
              <a:rPr lang="ru-RU" sz="2800" i="1" dirty="0" smtClean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»);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 smtClean="0">
                <a:solidFill>
                  <a:srgbClr val="660033"/>
                </a:solidFill>
                <a:ea typeface="Times New Roman" pitchFamily="18" charset="0"/>
                <a:cs typeface="Times New Roman" pitchFamily="18" charset="0"/>
              </a:rPr>
              <a:t>3. открытые </a:t>
            </a:r>
            <a:r>
              <a:rPr lang="ru-RU" sz="2800" i="1" dirty="0">
                <a:solidFill>
                  <a:srgbClr val="660033"/>
                </a:solidFill>
                <a:ea typeface="Times New Roman" pitchFamily="18" charset="0"/>
                <a:cs typeface="Times New Roman" pitchFamily="18" charset="0"/>
              </a:rPr>
              <a:t>уроки и внеклассные мероприятия;</a:t>
            </a:r>
            <a:endParaRPr lang="ru-RU" sz="2800" i="1" dirty="0">
              <a:solidFill>
                <a:srgbClr val="660033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i="1" dirty="0">
                <a:solidFill>
                  <a:srgbClr val="660033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</a:t>
            </a:r>
            <a:r>
              <a:rPr lang="ru-RU" sz="2800" i="1" dirty="0" smtClean="0">
                <a:solidFill>
                  <a:srgbClr val="660033"/>
                </a:solidFill>
                <a:ea typeface="Times New Roman" pitchFamily="18" charset="0"/>
                <a:cs typeface="Times New Roman" pitchFamily="18" charset="0"/>
              </a:rPr>
              <a:t>шефская </a:t>
            </a:r>
            <a:r>
              <a:rPr lang="ru-RU" sz="2800" i="1" dirty="0">
                <a:solidFill>
                  <a:srgbClr val="660033"/>
                </a:solidFill>
                <a:ea typeface="Times New Roman" pitchFamily="18" charset="0"/>
                <a:cs typeface="Times New Roman" pitchFamily="18" charset="0"/>
              </a:rPr>
              <a:t>помощь.</a:t>
            </a:r>
            <a:endParaRPr lang="ru-RU" sz="2800" i="1" dirty="0">
              <a:solidFill>
                <a:srgbClr val="660033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660033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42910" y="5623214"/>
            <a:ext cx="80724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42910" y="3861016"/>
            <a:ext cx="80724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>
                <a:solidFill>
                  <a:srgbClr val="660033"/>
                </a:solidFill>
                <a:latin typeface="+mn-lt"/>
              </a:rPr>
              <a:t>Традиционные формы работы: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dirty="0">
                <a:solidFill>
                  <a:srgbClr val="660033"/>
                </a:solidFill>
                <a:ea typeface="+mj-ea"/>
                <a:cs typeface="+mj-cs"/>
              </a:rPr>
              <a:t>1. Посещение семьи 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660033"/>
                </a:solidFill>
                <a:ea typeface="+mj-ea"/>
                <a:cs typeface="+mj-cs"/>
              </a:rPr>
              <a:t>2. Индивидуальные тематические консультации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660033"/>
                </a:solidFill>
                <a:ea typeface="+mj-ea"/>
                <a:cs typeface="+mj-cs"/>
              </a:rPr>
              <a:t>3. Переписка с родителями </a:t>
            </a:r>
          </a:p>
          <a:p>
            <a:pPr marL="0" indent="0">
              <a:buNone/>
            </a:pPr>
            <a:r>
              <a:rPr lang="ru-RU" sz="3600" dirty="0">
                <a:solidFill>
                  <a:srgbClr val="660033"/>
                </a:solidFill>
                <a:ea typeface="+mj-ea"/>
                <a:cs typeface="+mj-cs"/>
              </a:rPr>
              <a:t>4. Родительское собрание </a:t>
            </a:r>
          </a:p>
        </p:txBody>
      </p:sp>
    </p:spTree>
    <p:extLst>
      <p:ext uri="{BB962C8B-B14F-4D97-AF65-F5344CB8AC3E}">
        <p14:creationId xmlns:p14="http://schemas.microsoft.com/office/powerpoint/2010/main" val="254053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2.3|4.5|4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9|1.9|1.8|2"/>
</p:tagLst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364</Words>
  <Application>Microsoft Office PowerPoint</Application>
  <PresentationFormat>Экран (4:3)</PresentationFormat>
  <Paragraphs>61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Слагаемые успешного сотрудничества с родителями: </vt:lpstr>
      <vt:lpstr>Цели и задачи сотрудничества:</vt:lpstr>
      <vt:lpstr>Презентация PowerPoint</vt:lpstr>
      <vt:lpstr>Презентация PowerPoint</vt:lpstr>
      <vt:lpstr>Презентация PowerPoint</vt:lpstr>
      <vt:lpstr>Презентация PowerPoint</vt:lpstr>
      <vt:lpstr>Традиционные формы работы:</vt:lpstr>
      <vt:lpstr>К инновационным формам работы с родителями относятся: 1. родительские вечера; 2. родительские тренинги; 3. родительские ринги; 4. практикумы; 5. родительские чтения; 6. интернет - консультации.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Школа</cp:lastModifiedBy>
  <cp:revision>85</cp:revision>
  <dcterms:created xsi:type="dcterms:W3CDTF">2013-08-20T22:02:58Z</dcterms:created>
  <dcterms:modified xsi:type="dcterms:W3CDTF">2022-03-27T23:02:01Z</dcterms:modified>
</cp:coreProperties>
</file>