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57" r:id="rId3"/>
    <p:sldId id="286" r:id="rId4"/>
    <p:sldId id="287" r:id="rId5"/>
    <p:sldId id="258" r:id="rId6"/>
    <p:sldId id="259" r:id="rId7"/>
    <p:sldId id="260" r:id="rId8"/>
    <p:sldId id="261" r:id="rId9"/>
    <p:sldId id="262" r:id="rId10"/>
    <p:sldId id="288" r:id="rId11"/>
    <p:sldId id="289" r:id="rId12"/>
    <p:sldId id="263" r:id="rId13"/>
    <p:sldId id="264" r:id="rId14"/>
    <p:sldId id="290" r:id="rId15"/>
    <p:sldId id="292" r:id="rId16"/>
    <p:sldId id="293" r:id="rId17"/>
    <p:sldId id="29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8" r:id="rId30"/>
    <p:sldId id="277" r:id="rId31"/>
    <p:sldId id="278" r:id="rId32"/>
    <p:sldId id="279" r:id="rId33"/>
    <p:sldId id="280" r:id="rId34"/>
    <p:sldId id="285" r:id="rId35"/>
    <p:sldId id="297" r:id="rId36"/>
    <p:sldId id="296" r:id="rId37"/>
    <p:sldId id="282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A9646-5F49-483B-B5E0-B41B7D0B84E7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22BB-1A60-4B26-BAE7-F5323B7D8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22BB-1A60-4B26-BAE7-F5323B7D85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02AA-8776-44A8-B2D0-1E5EBFFB32B1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05B1-010F-4374-A334-07DD097B016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DD87-95A8-4480-96D3-F0383E205F01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5C2-A2CA-4AFE-A979-7996AE071D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9C28-96E1-4B7E-A5DD-6C29CFB4B13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BA21-371E-4B12-A6C7-A0CD5573CED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3C80-FC36-4438-9D6E-E1E178CCEBD3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2C0D-AA9B-4629-A55D-5C7007396D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9B-A6EF-45AB-B267-A54149723CC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2DC-B78B-4BBA-B87F-EC01BE584E8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760B-51CF-4DC5-B1F6-DB07A1CE2453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62ABD-FA35-4D99-B374-59DE9828E153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571480"/>
            <a:ext cx="8643998" cy="628652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7200" smtClean="0"/>
          </a:p>
          <a:p>
            <a:pPr algn="ctr"/>
            <a:r>
              <a:rPr lang="ru-RU" sz="7200" smtClean="0"/>
              <a:t>Муниципальное </a:t>
            </a:r>
            <a:r>
              <a:rPr lang="ru-RU" sz="7200" dirty="0" smtClean="0"/>
              <a:t>бюджетное общеобразовательное учреждение средняя общеобразовательная школа №1 р.п. Переяславка муниципального района имени Лазо Хабаровского края</a:t>
            </a:r>
          </a:p>
          <a:p>
            <a:r>
              <a:rPr lang="ru-RU" sz="5600" dirty="0" smtClean="0"/>
              <a:t> </a:t>
            </a:r>
          </a:p>
          <a:p>
            <a:pPr algn="ctr"/>
            <a:r>
              <a:rPr lang="ru-RU" sz="7200" dirty="0" smtClean="0"/>
              <a:t>Научно-практическая конференция школьников</a:t>
            </a:r>
          </a:p>
          <a:p>
            <a:pPr algn="ctr"/>
            <a:r>
              <a:rPr lang="ru-RU" sz="7200" dirty="0" smtClean="0"/>
              <a:t>«МЕНЯ ОЦЕНЯТ в </a:t>
            </a:r>
            <a:r>
              <a:rPr lang="en-US" sz="7200" dirty="0" smtClean="0"/>
              <a:t>XXI</a:t>
            </a:r>
            <a:r>
              <a:rPr lang="ru-RU" sz="7200" dirty="0" smtClean="0"/>
              <a:t> ВЕКЕ»</a:t>
            </a:r>
          </a:p>
          <a:p>
            <a:pPr algn="ctr"/>
            <a:r>
              <a:rPr lang="ru-RU" sz="7200" dirty="0" smtClean="0"/>
              <a:t> </a:t>
            </a:r>
          </a:p>
          <a:p>
            <a:pPr algn="ctr"/>
            <a:r>
              <a:rPr lang="ru-RU" sz="7200" dirty="0" smtClean="0"/>
              <a:t>Социально-гуманитарная секция</a:t>
            </a:r>
          </a:p>
          <a:p>
            <a:pPr algn="ctr"/>
            <a:r>
              <a:rPr lang="ru-RU" sz="7200" dirty="0" smtClean="0"/>
              <a:t>Исследовательская работа </a:t>
            </a:r>
          </a:p>
          <a:p>
            <a:pPr algn="ctr"/>
            <a:r>
              <a:rPr lang="ru-RU" sz="7200" dirty="0" smtClean="0"/>
              <a:t> </a:t>
            </a:r>
            <a:r>
              <a:rPr lang="ru-RU" sz="12800" dirty="0" smtClean="0"/>
              <a:t>«Тайна фамилии»</a:t>
            </a:r>
          </a:p>
          <a:p>
            <a:pPr algn="ctr"/>
            <a:r>
              <a:rPr lang="ru-RU" sz="5600" dirty="0" smtClean="0"/>
              <a:t>                                                                          </a:t>
            </a:r>
          </a:p>
          <a:p>
            <a:pPr algn="l"/>
            <a:r>
              <a:rPr lang="ru-RU" sz="5600" dirty="0" smtClean="0"/>
              <a:t>						Работу выполнил:</a:t>
            </a:r>
          </a:p>
          <a:p>
            <a:pPr algn="l"/>
            <a:r>
              <a:rPr lang="ru-RU" sz="5600" dirty="0" smtClean="0"/>
              <a:t>						Иваненко Роман Андреевич,</a:t>
            </a:r>
          </a:p>
          <a:p>
            <a:pPr algn="l"/>
            <a:r>
              <a:rPr lang="ru-RU" sz="5600" dirty="0" smtClean="0"/>
              <a:t>						ученик 5 А класса</a:t>
            </a:r>
          </a:p>
          <a:p>
            <a:pPr algn="l"/>
            <a:r>
              <a:rPr lang="ru-RU" sz="5600" dirty="0" smtClean="0"/>
              <a:t>						МБОУ СОШ №1 </a:t>
            </a:r>
          </a:p>
          <a:p>
            <a:pPr algn="l"/>
            <a:r>
              <a:rPr lang="ru-RU" sz="5600" dirty="0" smtClean="0"/>
              <a:t>						р.п. Переяславка</a:t>
            </a:r>
          </a:p>
          <a:p>
            <a:pPr algn="l"/>
            <a:r>
              <a:rPr lang="ru-RU" sz="5600" dirty="0" smtClean="0"/>
              <a:t> </a:t>
            </a:r>
          </a:p>
          <a:p>
            <a:pPr algn="l"/>
            <a:r>
              <a:rPr lang="ru-RU" sz="5600" dirty="0" smtClean="0"/>
              <a:t>						Руководитель:</a:t>
            </a:r>
          </a:p>
          <a:p>
            <a:pPr algn="l"/>
            <a:r>
              <a:rPr lang="ru-RU" sz="5600" dirty="0" smtClean="0"/>
              <a:t>						</a:t>
            </a:r>
            <a:r>
              <a:rPr lang="ru-RU" sz="5600" dirty="0" err="1" smtClean="0"/>
              <a:t>Бармотина</a:t>
            </a:r>
            <a:r>
              <a:rPr lang="ru-RU" sz="5600" dirty="0" smtClean="0"/>
              <a:t> Валентина </a:t>
            </a:r>
          </a:p>
          <a:p>
            <a:pPr algn="l"/>
            <a:r>
              <a:rPr lang="ru-RU" sz="5600" dirty="0" smtClean="0"/>
              <a:t>						Федоровна, учитель русского                      </a:t>
            </a:r>
          </a:p>
          <a:p>
            <a:pPr algn="l"/>
            <a:r>
              <a:rPr lang="ru-RU" sz="5600" dirty="0" smtClean="0"/>
              <a:t>						языка и литературы</a:t>
            </a:r>
          </a:p>
          <a:p>
            <a:pPr algn="l"/>
            <a:r>
              <a:rPr lang="ru-RU" sz="5600" dirty="0" smtClean="0"/>
              <a:t>						МБОУ СОШ №1 </a:t>
            </a:r>
          </a:p>
          <a:p>
            <a:pPr algn="l"/>
            <a:r>
              <a:rPr lang="ru-RU" sz="5600" dirty="0" smtClean="0"/>
              <a:t>						р.п. Переяславка </a:t>
            </a:r>
          </a:p>
          <a:p>
            <a:pPr algn="ctr"/>
            <a:r>
              <a:rPr lang="ru-RU" sz="6400" dirty="0" smtClean="0"/>
              <a:t>2017 год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11cfd956173b7df0639cd69c4965c9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4" y="142852"/>
            <a:ext cx="4572032" cy="3500462"/>
          </a:xfrm>
        </p:spPr>
      </p:pic>
      <p:pic>
        <p:nvPicPr>
          <p:cNvPr id="7" name="Содержимое 4" descr="0fb4e4a8bbf5d101a333157d3542bdd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42852"/>
            <a:ext cx="4214842" cy="3357586"/>
          </a:xfrm>
        </p:spPr>
      </p:pic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71810"/>
            <a:ext cx="392909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ПОРТРЕТ ЕРМАКА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tapoc.trbo.yandex.net/tapoc_secure_proxy/21b6d00894b5569d6cd167e363e54047?url=http%3A%2F%2Flh3.googleusercontent.com%2F-f24VvDfyxVo%2FVaVZLFRBL_I%2FAAAAAAAArrg%2FgwP9w-Fzy4c%2FIMG_3881_a_thumb%2525255B18%2525255D.jpg%3Fimgmax%3D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500726" cy="543400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8258204" cy="10001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В.И. Сурикова «Покорение Сибири Ермаком», 1895г.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143512"/>
            <a:ext cx="4040188" cy="1216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648e46f1bfdde478356373b1e541ab4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15370" cy="485778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Памятник Минину и Пожарскому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10891bb140a8ad7f459a003d2f24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00108"/>
            <a:ext cx="4714908" cy="564360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ПАСПОРТ ОБРАЗЦА 1933г.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4605d79b861cf6440f84215676437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920875"/>
            <a:ext cx="3357586" cy="4222769"/>
          </a:xfrm>
        </p:spPr>
      </p:pic>
      <p:pic>
        <p:nvPicPr>
          <p:cNvPr id="10" name="Содержимое 9" descr="57eb686757bf55e43c4232759dfda51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1928802"/>
            <a:ext cx="5072098" cy="421484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Дьяков (дьяк –чиновник)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28605"/>
            <a:ext cx="4041775" cy="107156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Тиунов (тиун  -                                             управляющий боярским хозяйством)</a:t>
            </a:r>
            <a:endParaRPr lang="ru-RU" dirty="0"/>
          </a:p>
        </p:txBody>
      </p:sp>
      <p:pic>
        <p:nvPicPr>
          <p:cNvPr id="7" name="Содержимое 6" descr="007fe3fbb448662a16701d7f0a19038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071834" cy="4572032"/>
          </a:xfrm>
        </p:spPr>
      </p:pic>
      <p:pic>
        <p:nvPicPr>
          <p:cNvPr id="8" name="Содержимое 7" descr="b7cec40622b9623e2c08509ab739392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3837045" cy="4789501"/>
          </a:xfrm>
        </p:spPr>
      </p:pic>
      <p:pic>
        <p:nvPicPr>
          <p:cNvPr id="9" name="Содержимое 7" descr="b7cec40622b9623e2c08509ab73939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3837045" cy="478950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1000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Рындин (рында – царский телохранитель)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28605"/>
            <a:ext cx="4041775" cy="142875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Стрельцов (стрелец – военнослужащий особого привилегированного войска)</a:t>
            </a:r>
            <a:endParaRPr lang="ru-RU" dirty="0"/>
          </a:p>
        </p:txBody>
      </p:sp>
      <p:pic>
        <p:nvPicPr>
          <p:cNvPr id="7" name="Содержимое 6" descr="6892d2cd4017eca0df7654558ff2bb4f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3571900" cy="4572032"/>
          </a:xfrm>
        </p:spPr>
      </p:pic>
      <p:pic>
        <p:nvPicPr>
          <p:cNvPr id="8" name="Содержимое 7" descr="0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000240"/>
            <a:ext cx="3786214" cy="450059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000132"/>
          </a:xfrm>
        </p:spPr>
        <p:txBody>
          <a:bodyPr/>
          <a:lstStyle/>
          <a:p>
            <a:r>
              <a:rPr lang="ru-RU" dirty="0" smtClean="0"/>
              <a:t>Ордынцев (ордынец – принадлежащей Золотой Орде)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28605"/>
            <a:ext cx="4041775" cy="1214446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Гостев</a:t>
            </a:r>
            <a:r>
              <a:rPr lang="ru-RU" dirty="0" smtClean="0"/>
              <a:t> (гостем в Древнем Руси назывался </a:t>
            </a:r>
            <a:r>
              <a:rPr lang="ru-RU" dirty="0" err="1" smtClean="0"/>
              <a:t>призжий</a:t>
            </a:r>
            <a:r>
              <a:rPr lang="ru-RU" dirty="0" smtClean="0"/>
              <a:t> купец)</a:t>
            </a:r>
            <a:endParaRPr lang="ru-RU" dirty="0"/>
          </a:p>
        </p:txBody>
      </p:sp>
      <p:pic>
        <p:nvPicPr>
          <p:cNvPr id="7" name="Содержимое 6" descr="61094c233aa0a7e304b94368d2857d9d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143272" cy="4775207"/>
          </a:xfrm>
        </p:spPr>
      </p:pic>
      <p:pic>
        <p:nvPicPr>
          <p:cNvPr id="8" name="Содержимое 7" descr="49de8eaa119bb59cb35f96fd38393ccf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1643050"/>
            <a:ext cx="2928958" cy="464347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785794"/>
          <a:ext cx="8001055" cy="5996019"/>
        </p:xfrm>
        <a:graphic>
          <a:graphicData uri="http://schemas.openxmlformats.org/drawingml/2006/table">
            <a:tbl>
              <a:tblPr/>
              <a:tblGrid>
                <a:gridCol w="2666740"/>
                <a:gridCol w="2666740"/>
                <a:gridCol w="2667575"/>
              </a:tblGrid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Полное имя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Уменьшительная форма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Петр (фамилия Петров)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Пекин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Петря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Петряков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Петруся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Петрусов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Петраша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Петрашев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Петруня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Петрунин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Петруша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Петрушев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Петуня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Петунин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Петя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Петриков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286280" cy="571504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А.М. Горький (псевдоним) – фамилия Пешков – Петр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Пешко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Подлинная фамилия А.М. Горького – Пешков – указывает на то, что его предком был Петр, которого называли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Пешко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61105742d58bfe2af0d5969d551d9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642918"/>
            <a:ext cx="4214841" cy="57150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704088"/>
            <a:ext cx="5072098" cy="51538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 был твой прадед на Руси?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фамилию спроси!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Звучат как музыка, как стих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Фамилии простые.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Вглядись, и ты увидишь в них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Историю России.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Г.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Граубин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едагог\Desktop\46177c1523fe3b2b836540121c9242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143272" cy="314162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51d2aa17ea2732bccdd121f23751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714356"/>
            <a:ext cx="3876799" cy="5072098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714358"/>
          <a:ext cx="4357718" cy="5072095"/>
        </p:xfrm>
        <a:graphic>
          <a:graphicData uri="http://schemas.openxmlformats.org/drawingml/2006/table">
            <a:tbl>
              <a:tblPr/>
              <a:tblGrid>
                <a:gridCol w="2178632"/>
                <a:gridCol w="2179086"/>
              </a:tblGrid>
              <a:tr h="1014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  <a:tab pos="2171700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Егорович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Егорычев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Фомич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Фомичев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Лукич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Лукичев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Степанович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Степанычев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Фамилии, образованные от семейных прозвищ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143116"/>
          <a:ext cx="8501121" cy="4201628"/>
        </p:xfrm>
        <a:graphic>
          <a:graphicData uri="http://schemas.openxmlformats.org/drawingml/2006/table">
            <a:tbl>
              <a:tblPr/>
              <a:tblGrid>
                <a:gridCol w="4250116"/>
                <a:gridCol w="4251005"/>
              </a:tblGrid>
              <a:tr h="578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Семейное прозвище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Малыш (маленький)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Малышев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Малец (маленький)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Мальцев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Ждан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(долгожданный)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Жданов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Поздняк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(поздний ребенок)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Поздняков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Бессмертной (желали долголетия)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Бессмертный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Мороз (рожденный в зимнее время)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Морозов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Немир (шумный, беспокойный)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Немиров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14421"/>
          <a:ext cx="8358246" cy="5374728"/>
        </p:xfrm>
        <a:graphic>
          <a:graphicData uri="http://schemas.openxmlformats.org/drawingml/2006/table">
            <a:tbl>
              <a:tblPr/>
              <a:tblGrid>
                <a:gridCol w="4179123"/>
                <a:gridCol w="4179123"/>
              </a:tblGrid>
              <a:tr h="535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Прозвище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светловолосый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Беляк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Белян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Белыш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Белаш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тощий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Сухан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Худяк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рослый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Долган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Росляк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низкорослый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Коротыга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Курбат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642917"/>
          <a:ext cx="8429685" cy="6143993"/>
        </p:xfrm>
        <a:graphic>
          <a:graphicData uri="http://schemas.openxmlformats.org/drawingml/2006/table">
            <a:tbl>
              <a:tblPr/>
              <a:tblGrid>
                <a:gridCol w="2809307"/>
                <a:gridCol w="2810189"/>
                <a:gridCol w="2810189"/>
              </a:tblGrid>
              <a:tr h="1348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Прозвище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Значение, прозвище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Бакин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Бака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рассказчик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балагур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Башилов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Башило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шалун, баловник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Булгаков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Булгак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беспокойный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Бунин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Буня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ысокомерный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Верещагин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Верещага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говорун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Жихарев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Жихарь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удалой, ловкий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Рюмин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Рюма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плаксивый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Ряхин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Ряха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аккуратный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Суворов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Суворый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суровый, нелюдимый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Сутырин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Сутыра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спорщик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«Профессиональные» профессии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228"/>
              </p:ext>
            </p:extLst>
          </p:nvPr>
        </p:nvGraphicFramePr>
        <p:xfrm>
          <a:off x="214282" y="1000106"/>
          <a:ext cx="5000660" cy="5857893"/>
        </p:xfrm>
        <a:graphic>
          <a:graphicData uri="http://schemas.openxmlformats.org/drawingml/2006/table">
            <a:tbl>
              <a:tblPr/>
              <a:tblGrid>
                <a:gridCol w="1755421"/>
                <a:gridCol w="1755971"/>
                <a:gridCol w="1489268"/>
              </a:tblGrid>
              <a:tr h="496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Пояснение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3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Аргунов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ргун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так звали владимирских плотников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Земцов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емец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пчеловод, пасечник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1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Кухмистеров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кухмистер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содержатель «кухмистерской», т.е. столовой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3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Мечников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мечник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воин, вооруженный мечом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3" name="Picture 1" descr="C:\Users\Педагог\Desktop\900b615f40f57f30872e34ecce126a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714776" cy="314327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785794"/>
          <a:ext cx="4572031" cy="5500726"/>
        </p:xfrm>
        <a:graphic>
          <a:graphicData uri="http://schemas.openxmlformats.org/drawingml/2006/table">
            <a:tbl>
              <a:tblPr/>
              <a:tblGrid>
                <a:gridCol w="1523691"/>
                <a:gridCol w="1524170"/>
                <a:gridCol w="1524170"/>
              </a:tblGrid>
              <a:tr h="2186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Решетников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решетник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мастер, изготавливающий решета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Стольников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стольник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служитель за царским столом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Трубников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трубник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трубач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Фурманов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фурман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извозчик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 descr="C:\Users\Педагог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00306"/>
            <a:ext cx="4000528" cy="374333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42918"/>
          <a:ext cx="5072098" cy="5715040"/>
        </p:xfrm>
        <a:graphic>
          <a:graphicData uri="http://schemas.openxmlformats.org/drawingml/2006/table">
            <a:tbl>
              <a:tblPr/>
              <a:tblGrid>
                <a:gridCol w="2536049"/>
                <a:gridCol w="2536049"/>
              </a:tblGrid>
              <a:tr h="10935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Уткин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5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охотник стреляет в уток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Сабуров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4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цветок столетник или алоэ (в старину его называли сабур)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сабуром – метафорически называли едкого, язвительного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1" name="Picture 1" descr="C:\Users\Педагог\Desktop\dc7d5a0327da1b898f5977f1c690657c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429256" y="3429000"/>
            <a:ext cx="3571900" cy="2928958"/>
          </a:xfrm>
          <a:prstGeom prst="rect">
            <a:avLst/>
          </a:prstGeom>
          <a:noFill/>
        </p:spPr>
      </p:pic>
      <p:pic>
        <p:nvPicPr>
          <p:cNvPr id="35842" name="Picture 2" descr="C:\Users\Педагог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500462" cy="264320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5" y="714358"/>
          <a:ext cx="4786348" cy="5500722"/>
        </p:xfrm>
        <a:graphic>
          <a:graphicData uri="http://schemas.openxmlformats.org/drawingml/2006/table">
            <a:tbl>
              <a:tblPr/>
              <a:tblGrid>
                <a:gridCol w="1595116"/>
                <a:gridCol w="1595616"/>
                <a:gridCol w="1595616"/>
              </a:tblGrid>
              <a:tr h="5000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Напитки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Медовые отвары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сыта, сбитень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Сытин,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Сбитнев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Названия хлебных изделий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Чечуля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большой ломоть хлеба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Чечулин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Сгибень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пирог с начинкой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Сгибнев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Кукуй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мясной пирог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Кукуев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Аляба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маленький пирожок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Алябьев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889" name="Picture 1" descr="C:\Users\Педагог\Desktop\c3b983ac78c64c0f53dd8497db361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52"/>
            <a:ext cx="3571900" cy="2675352"/>
          </a:xfrm>
          <a:prstGeom prst="rect">
            <a:avLst/>
          </a:prstGeom>
          <a:noFill/>
        </p:spPr>
      </p:pic>
      <p:pic>
        <p:nvPicPr>
          <p:cNvPr id="37890" name="Picture 2" descr="C:\Users\Педагог\Desktop\844064d419457a66a50657eeea66f7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3643338" cy="34290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39"/>
          <a:ext cx="4071966" cy="5572164"/>
        </p:xfrm>
        <a:graphic>
          <a:graphicData uri="http://schemas.openxmlformats.org/drawingml/2006/table">
            <a:tbl>
              <a:tblPr/>
              <a:tblGrid>
                <a:gridCol w="2035983"/>
                <a:gridCol w="2035983"/>
              </a:tblGrid>
              <a:tr h="80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Фамилии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Кафтан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Кафтанов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Костычев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Кондырев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Киндяков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Коротаев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Сукманов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65" name="Picture 1" descr="C:\Users\Педагог\Desktop\6a21bb29dab7265868648ba8da035a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1785950" cy="3357586"/>
          </a:xfrm>
          <a:prstGeom prst="rect">
            <a:avLst/>
          </a:prstGeom>
          <a:noFill/>
        </p:spPr>
      </p:pic>
      <p:pic>
        <p:nvPicPr>
          <p:cNvPr id="36866" name="Picture 2" descr="C:\Users\Педагог\Desktop\9a6e10ad43426d9955874da0d75c31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428868"/>
            <a:ext cx="2214578" cy="41338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42918"/>
            <a:ext cx="4214842" cy="3546551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786058"/>
            <a:ext cx="4500594" cy="3643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46"/>
            <a:ext cx="8786842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ознакомление с историей происхождения фамилий и их толкованием.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Задачи: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Изучить литературу о возникновении и происхождении фамилии на Руси с точки зрения ономастики.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Распределить фамилии на группы по значению, в зависимости от истории их происхождения.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Исследовать происхождение фамилий учащихся 5А класса.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Знать историю происхождения своей фамилии.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Фамилии, образованные от названия профессий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2000240"/>
          <a:ext cx="7286676" cy="1371600"/>
        </p:xfrm>
        <a:graphic>
          <a:graphicData uri="http://schemas.openxmlformats.org/drawingml/2006/table">
            <a:tbl>
              <a:tblPr/>
              <a:tblGrid>
                <a:gridCol w="3472056"/>
                <a:gridCol w="381462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Кузнец (от украинского – коваль)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Ковалева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Педагог\Desktop\c0bc12bfc2c05fcc231c3cce6e9397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786214" cy="321471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Фамилии, образованные от мирских имен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2000240"/>
          <a:ext cx="8715438" cy="4643470"/>
        </p:xfrm>
        <a:graphic>
          <a:graphicData uri="http://schemas.openxmlformats.org/drawingml/2006/table">
            <a:tbl>
              <a:tblPr/>
              <a:tblGrid>
                <a:gridCol w="2904538"/>
                <a:gridCol w="2905450"/>
                <a:gridCol w="2905450"/>
              </a:tblGrid>
              <a:tr h="515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Прозвище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Значение, прозвища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Бойкин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Бойка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воин, расторопный, находчивый человек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Казённова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Казённый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человек, 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охраняющий </a:t>
                      </a:r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казну;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«казна» в значении «род загородки, чулана в крестьянской избе»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Красавина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Красава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красивый, рыжий, беспечный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381715"/>
          <a:ext cx="8715434" cy="6427675"/>
        </p:xfrm>
        <a:graphic>
          <a:graphicData uri="http://schemas.openxmlformats.org/drawingml/2006/table">
            <a:tbl>
              <a:tblPr/>
              <a:tblGrid>
                <a:gridCol w="2904538"/>
                <a:gridCol w="2905448"/>
                <a:gridCol w="2905448"/>
              </a:tblGrid>
              <a:tr h="2478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Курочкина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Курочка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родившийся в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курячие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именины – 1 ноября; суетливая женщина; любитель курятины; охотник на дичь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Лисевич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(украинско-белорусская фамилия)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Лися 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хитрый, ловкий, изворотливый, опытный, бывалый, жил недалеко от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леса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(«л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ic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«лес»)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Новичков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Новичок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переселенец, пришелец,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новожил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Пятецкий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Пятый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родился пятым по счету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Рудаков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Рудак, Рудой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рыжеволосый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35732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Фамилии, образованные от имен святых</a:t>
            </a: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85926"/>
          <a:ext cx="8715436" cy="4907078"/>
        </p:xfrm>
        <a:graphic>
          <a:graphicData uri="http://schemas.openxmlformats.org/drawingml/2006/table">
            <a:tbl>
              <a:tblPr/>
              <a:tblGrid>
                <a:gridCol w="2904538"/>
                <a:gridCol w="2905449"/>
                <a:gridCol w="2905449"/>
              </a:tblGrid>
              <a:tr h="569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Имя святого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Значение имени святого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Зиновенко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укр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Зиновий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обладал даром от Бога исцелять больных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Иваненко (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укр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Иоанн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Бог милует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Изосимов (скорее всего, предок обладателя этой фамилии был священником и прибавил к своему имени гласный И для благозвучия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Зосима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жизнь (с греч.)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Матвеева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Матвей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Божий человек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Симоненко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Симеон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слышащий бога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«Искусственные» фамилии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История фамилии Цветков начинается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веке и связана с историей Русской Православной Церкви. Это «искусственная» фамилия. Такие фамилии давали семинаристам.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Педагог\Desktop\43339d2b21924d1abaa6e2354e6c938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995f1b4ab3b23091cc55142d515a9d21wuef1j5i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00528" cy="5286412"/>
          </a:xfrm>
          <a:prstGeom prst="rect">
            <a:avLst/>
          </a:prstGeom>
          <a:noFill/>
        </p:spPr>
      </p:pic>
      <p:pic>
        <p:nvPicPr>
          <p:cNvPr id="1027" name="Picture 3" descr="E:\книг 0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214842" cy="521497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857256"/>
          </a:xfrm>
        </p:spPr>
        <p:txBody>
          <a:bodyPr/>
          <a:lstStyle/>
          <a:p>
            <a:r>
              <a:rPr lang="ru-RU" dirty="0" smtClean="0"/>
              <a:t>Иваненко В. П.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b193e92efebc0272df8be4a43d48319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3429024" cy="4286280"/>
          </a:xfrm>
        </p:spPr>
      </p:pic>
      <p:pic>
        <p:nvPicPr>
          <p:cNvPr id="53250" name="Picture 2" descr="C:\Users\Педагог\Desktop\f3793598b91a9198cbbba5e10697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1571636" cy="2992153"/>
          </a:xfrm>
          <a:prstGeom prst="rect">
            <a:avLst/>
          </a:prstGeom>
          <a:noFill/>
        </p:spPr>
      </p:pic>
      <p:pic>
        <p:nvPicPr>
          <p:cNvPr id="53252" name="Picture 4" descr="C:\Users\Педагог\Desktop\82d13e3ec8d87b3fcdfc38f3df837c13.jpg"/>
          <p:cNvPicPr>
            <a:picLocks noChangeAspect="1" noChangeArrowheads="1"/>
          </p:cNvPicPr>
          <p:nvPr/>
        </p:nvPicPr>
        <p:blipFill>
          <a:blip r:embed="rId4" cstate="print"/>
          <a:srcRect l="19014" r="17605"/>
          <a:stretch>
            <a:fillRect/>
          </a:stretch>
        </p:blipFill>
        <p:spPr bwMode="auto">
          <a:xfrm>
            <a:off x="4143372" y="3929066"/>
            <a:ext cx="1735639" cy="2738433"/>
          </a:xfrm>
          <a:prstGeom prst="rect">
            <a:avLst/>
          </a:prstGeom>
          <a:noFill/>
        </p:spPr>
      </p:pic>
      <p:pic>
        <p:nvPicPr>
          <p:cNvPr id="53253" name="Picture 5" descr="C:\Users\Педагог\Desktop\6084e95499a1b21b239c58c2569ca3a0.jpg"/>
          <p:cNvPicPr>
            <a:picLocks noChangeAspect="1" noChangeArrowheads="1"/>
          </p:cNvPicPr>
          <p:nvPr/>
        </p:nvPicPr>
        <p:blipFill>
          <a:blip r:embed="rId5"/>
          <a:srcRect l="22845" t="2155" r="24138" b="9914"/>
          <a:stretch>
            <a:fillRect/>
          </a:stretch>
        </p:blipFill>
        <p:spPr bwMode="auto">
          <a:xfrm>
            <a:off x="6500826" y="3929066"/>
            <a:ext cx="1785950" cy="2747749"/>
          </a:xfrm>
          <a:prstGeom prst="rect">
            <a:avLst/>
          </a:prstGeom>
          <a:noFill/>
        </p:spPr>
      </p:pic>
      <p:pic>
        <p:nvPicPr>
          <p:cNvPr id="53254" name="Picture 6" descr="C:\Users\Педагог\Desktop\3c9360ec155fc6d11a18f27a33914c5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7166"/>
            <a:ext cx="1668077" cy="3147315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00108"/>
            <a:ext cx="7286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Тайна фамилии много расскажет,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Чью-то судьбу непременно предскажет.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 фамилий знать нужно давно,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Тайну укрыть никому не дано!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378621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Обоснование выбора темы работы, её актуальность.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Цель, задачи работы.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Значение слова фамилия.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Наука, изучающая фамилии.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История происхождения фамилий.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Фамилии, образованные от семейных прозвищ.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«Профессиональные» фамилии.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«Домашние» фамилии.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Анализ происхождения фамилий учащихся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5А класса.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Вывод.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Список используемой литературы.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14908" cy="521497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Каково же лексическое значение слова «фамилия»? Фамилия (от латинского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означает: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в Древнем Риме – семейная хозяйственно-юридическая единица; в состав фамилии, помимо семьи, в узком смысле, входили также рабы и клиенты.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едагог\Desktop\plennikov_ugonyayut_iz_derev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14686"/>
            <a:ext cx="3857652" cy="27860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72452" cy="136759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наследственное семейное (родовое) наименование лица в отличие от личного имени.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едагог\Desktop\iCAC5G6O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214842" cy="3929090"/>
          </a:xfrm>
          <a:prstGeom prst="rect">
            <a:avLst/>
          </a:prstGeom>
          <a:noFill/>
        </p:spPr>
      </p:pic>
      <p:pic>
        <p:nvPicPr>
          <p:cNvPr id="3075" name="Picture 3" descr="C:\Users\Педагог\Desktop\iCAOE2HM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3438" y="2357430"/>
            <a:ext cx="4214842" cy="392909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едагог\Desktop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428604"/>
            <a:ext cx="4714908" cy="4814900"/>
          </a:xfrm>
          <a:prstGeom prst="rect">
            <a:avLst/>
          </a:prstGeom>
          <a:noFill/>
        </p:spPr>
      </p:pic>
      <p:pic>
        <p:nvPicPr>
          <p:cNvPr id="4099" name="Picture 3" descr="C:\Users\Педагог\Desktop\iCADE4VS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929090" cy="418543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429024" cy="59293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Антропонимика 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antropos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«человек» и греческого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onyma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«имя») – раздел ономастики (лингвистическая дисциплина, изучающая собственные имена), изучающий происхождение, изменение, географическое распространение собственных имен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2264" y="357166"/>
            <a:ext cx="1714512" cy="714380"/>
          </a:xfrm>
        </p:spPr>
        <p:txBody>
          <a:bodyPr/>
          <a:lstStyle/>
          <a:p>
            <a:r>
              <a:rPr lang="ru-RU" dirty="0" smtClean="0"/>
              <a:t>Василий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6248" y="357166"/>
            <a:ext cx="2000263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Пётр</a:t>
            </a:r>
            <a:endParaRPr lang="ru-RU" dirty="0"/>
          </a:p>
        </p:txBody>
      </p:sp>
      <p:pic>
        <p:nvPicPr>
          <p:cNvPr id="10" name="Содержимое 9" descr="e5d763c0585528846386911e29dede9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602616" y="1142984"/>
            <a:ext cx="2112788" cy="2357454"/>
          </a:xfrm>
        </p:spPr>
      </p:pic>
      <p:pic>
        <p:nvPicPr>
          <p:cNvPr id="9" name="Содержимое 8" descr="4834271c7a31e98a4993491498004d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142984"/>
            <a:ext cx="2166299" cy="2343166"/>
          </a:xfrm>
        </p:spPr>
      </p:pic>
      <p:pic>
        <p:nvPicPr>
          <p:cNvPr id="5122" name="Picture 2" descr="C:\Users\Педагог\Desktop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2357454" cy="2786082"/>
          </a:xfrm>
          <a:prstGeom prst="rect">
            <a:avLst/>
          </a:prstGeom>
          <a:noFill/>
        </p:spPr>
      </p:pic>
      <p:pic>
        <p:nvPicPr>
          <p:cNvPr id="5123" name="Picture 3" descr="C:\Users\Педагог\Desktop\27e713bdcd5cfcae6c5852517aa341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786190"/>
            <a:ext cx="2286016" cy="275715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7929618" cy="659352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возникли фамилии на Руси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71605" y="1859757"/>
            <a:ext cx="6643733" cy="3547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В.М. Васнецова «Богатыри», 1898г.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8e5fe2d7084215fe993fde83a23f73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43042" y="2214554"/>
            <a:ext cx="6215106" cy="407196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796</Words>
  <Application>Microsoft Office PowerPoint</Application>
  <PresentationFormat>Экран (4:3)</PresentationFormat>
  <Paragraphs>320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Презентация PowerPoint</vt:lpstr>
      <vt:lpstr>Кем был твой прадед на Руси? Свою фамилию спроси! Звучат как музыка, как стих Фамилии простые. Вглядись, и ты увидишь в них  Историю России.                               Г. Граубин. </vt:lpstr>
      <vt:lpstr>Цель: ознакомление с историей происхождения фамилий и их толкованием.  Задачи:  1. Изучить литературу о возникновении и происхождении фамилии на Руси с точки зрения ономастики.  2. Распределить фамилии на группы по значению, в зависимости от истории их происхождения.  3. Исследовать происхождение фамилий учащихся 5А класса. 4. Знать историю происхождения своей фамилии.   </vt:lpstr>
      <vt:lpstr>Презентация PowerPoint</vt:lpstr>
      <vt:lpstr>Каково же лексическое значение слова «фамилия»? Фамилия (от латинского familia) означает: 1) в Древнем Риме – семейная хозяйственно-юридическая единица; в состав фамилии, помимо семьи, в узком смысле, входили также рабы и клиенты. </vt:lpstr>
      <vt:lpstr>2) наследственное семейное (родовое) наименование лица в отличие от личного имени. </vt:lpstr>
      <vt:lpstr>Презентация PowerPoint</vt:lpstr>
      <vt:lpstr>Антропонимика – (от греческого antropos «человек» и греческого onyma «имя») – раздел ономастики (лингвистическая дисциплина, изучающая собственные имена), изучающий происхождение, изменение, географическое распространение собственных имен людей. </vt:lpstr>
      <vt:lpstr>Презентация PowerPoint</vt:lpstr>
      <vt:lpstr>Презентация PowerPoint</vt:lpstr>
      <vt:lpstr>ПОРТРЕТ ЕРМАКА</vt:lpstr>
      <vt:lpstr>Презентация PowerPoint</vt:lpstr>
      <vt:lpstr>Памятник Минину и Пожарскому</vt:lpstr>
      <vt:lpstr>ПАСПОРТ ОБРАЗЦА 1933г. </vt:lpstr>
      <vt:lpstr>Презентация PowerPoint</vt:lpstr>
      <vt:lpstr>Презентация PowerPoint</vt:lpstr>
      <vt:lpstr>Презентация PowerPoint</vt:lpstr>
      <vt:lpstr> </vt:lpstr>
      <vt:lpstr>А.М. Горький (псевдоним) – фамилия Пешков – Петр – Пешко. Подлинная фамилия А.М. Горького – Пешков – указывает на то, что его предком был Петр, которого называли Пешко. </vt:lpstr>
      <vt:lpstr>Презентация PowerPoint</vt:lpstr>
      <vt:lpstr>Фамилии, образованные от семейных прозвищ</vt:lpstr>
      <vt:lpstr> </vt:lpstr>
      <vt:lpstr>Презентация PowerPoint</vt:lpstr>
      <vt:lpstr>«Профессиональные»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Фамилии, образованные от названия профессий</vt:lpstr>
      <vt:lpstr> Фамилии, образованные от мирских имен</vt:lpstr>
      <vt:lpstr>Презентация PowerPoint</vt:lpstr>
      <vt:lpstr>Фамилии, образованные от имен святых</vt:lpstr>
      <vt:lpstr>«Искусственные» фамилии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</dc:creator>
  <cp:lastModifiedBy>4</cp:lastModifiedBy>
  <cp:revision>132</cp:revision>
  <dcterms:created xsi:type="dcterms:W3CDTF">2017-02-02T08:04:51Z</dcterms:created>
  <dcterms:modified xsi:type="dcterms:W3CDTF">2017-02-17T03:06:53Z</dcterms:modified>
</cp:coreProperties>
</file>